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0" r:id="rId1"/>
  </p:sldMasterIdLst>
  <p:notesMasterIdLst>
    <p:notesMasterId r:id="rId21"/>
  </p:notesMasterIdLst>
  <p:sldIdLst>
    <p:sldId id="307" r:id="rId2"/>
    <p:sldId id="550" r:id="rId3"/>
    <p:sldId id="568" r:id="rId4"/>
    <p:sldId id="580" r:id="rId5"/>
    <p:sldId id="581" r:id="rId6"/>
    <p:sldId id="584" r:id="rId7"/>
    <p:sldId id="585" r:id="rId8"/>
    <p:sldId id="586" r:id="rId9"/>
    <p:sldId id="582" r:id="rId10"/>
    <p:sldId id="583" r:id="rId11"/>
    <p:sldId id="587" r:id="rId12"/>
    <p:sldId id="588" r:id="rId13"/>
    <p:sldId id="589" r:id="rId14"/>
    <p:sldId id="590" r:id="rId15"/>
    <p:sldId id="591" r:id="rId16"/>
    <p:sldId id="593" r:id="rId17"/>
    <p:sldId id="594" r:id="rId18"/>
    <p:sldId id="595" r:id="rId19"/>
    <p:sldId id="596" r:id="rId20"/>
  </p:sldIdLst>
  <p:sldSz cx="9906000" cy="6858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2CC"/>
    <a:srgbClr val="EC8A62"/>
    <a:srgbClr val="C3EBD4"/>
    <a:srgbClr val="89ADB0"/>
    <a:srgbClr val="A39CC0"/>
    <a:srgbClr val="6C4C13"/>
    <a:srgbClr val="702A40"/>
    <a:srgbClr val="3A3375"/>
    <a:srgbClr val="653E66"/>
    <a:srgbClr val="3A368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402"/>
    <p:restoredTop sz="88618" autoAdjust="0"/>
  </p:normalViewPr>
  <p:slideViewPr>
    <p:cSldViewPr snapToGrid="0" snapToObjects="1">
      <p:cViewPr varScale="1">
        <p:scale>
          <a:sx n="102" d="100"/>
          <a:sy n="102" d="100"/>
        </p:scale>
        <p:origin x="148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8959B2-D8E1-46AE-A4B6-F0087B3D55B2}" type="datetimeFigureOut">
              <a:rPr lang="ko-KR" altLang="en-US" smtClean="0"/>
              <a:t>2021-07-26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145916-8600-4765-9346-76111A0611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53649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템플릿 엔진인 </a:t>
            </a:r>
            <a:r>
              <a:rPr lang="ko-KR" altLang="en-US" dirty="0" err="1" smtClean="0"/>
              <a:t>타임리프를</a:t>
            </a:r>
            <a:r>
              <a:rPr lang="ko-KR" altLang="en-US" dirty="0" smtClean="0"/>
              <a:t> 이용하여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th:block</a:t>
            </a:r>
            <a:r>
              <a:rPr lang="ko-KR" altLang="en-US" dirty="0" smtClean="0"/>
              <a:t>로 구역을 설정 한 후</a:t>
            </a:r>
            <a:r>
              <a:rPr lang="en-US" altLang="ko-KR" dirty="0" smtClean="0"/>
              <a:t>, fragment</a:t>
            </a:r>
            <a:r>
              <a:rPr lang="ko-KR" altLang="en-US" dirty="0" smtClean="0"/>
              <a:t>로 만들어 </a:t>
            </a:r>
            <a:r>
              <a:rPr lang="en-US" altLang="ko-KR" dirty="0" smtClean="0"/>
              <a:t>header</a:t>
            </a:r>
            <a:r>
              <a:rPr lang="ko-KR" altLang="en-US" dirty="0" smtClean="0"/>
              <a:t>은 </a:t>
            </a:r>
            <a:r>
              <a:rPr lang="en-US" altLang="ko-KR" dirty="0" smtClean="0"/>
              <a:t>insert(</a:t>
            </a:r>
            <a:r>
              <a:rPr lang="ko-KR" altLang="en-US" dirty="0" smtClean="0"/>
              <a:t>해당 태그</a:t>
            </a:r>
            <a:r>
              <a:rPr lang="ko-KR" altLang="en-US" baseline="0" dirty="0" smtClean="0"/>
              <a:t>와 함께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모두삽입</a:t>
            </a:r>
            <a:r>
              <a:rPr lang="en-US" altLang="ko-KR" dirty="0" smtClean="0"/>
              <a:t>), footer</a:t>
            </a:r>
            <a:r>
              <a:rPr lang="ko-KR" altLang="en-US" dirty="0" smtClean="0"/>
              <a:t>은 </a:t>
            </a:r>
            <a:r>
              <a:rPr lang="en-US" altLang="ko-KR" dirty="0" smtClean="0"/>
              <a:t>include(</a:t>
            </a:r>
            <a:r>
              <a:rPr lang="ko-KR" altLang="en-US" dirty="0" smtClean="0"/>
              <a:t>해당 </a:t>
            </a:r>
            <a:r>
              <a:rPr lang="ko-KR" altLang="en-US" dirty="0" err="1" smtClean="0"/>
              <a:t>태그요소의</a:t>
            </a:r>
            <a:r>
              <a:rPr lang="ko-KR" altLang="en-US" dirty="0" smtClean="0"/>
              <a:t> 내부를 가져온다</a:t>
            </a:r>
            <a:r>
              <a:rPr lang="en-US" altLang="ko-KR" dirty="0" smtClean="0"/>
              <a:t>.)</a:t>
            </a:r>
            <a:r>
              <a:rPr lang="ko-KR" altLang="en-US" dirty="0" smtClean="0"/>
              <a:t>의 형식으로 적용하였습니다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145916-8600-4765-9346-76111A0611D3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89994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145916-8600-4765-9346-76111A0611D3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79407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145916-8600-4765-9346-76111A0611D3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03802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145916-8600-4765-9346-76111A0611D3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0002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Security</a:t>
            </a:r>
            <a:r>
              <a:rPr lang="en-US" altLang="ko-KR" baseline="0" dirty="0" smtClean="0"/>
              <a:t> : authorize</a:t>
            </a:r>
          </a:p>
          <a:p>
            <a:r>
              <a:rPr lang="en-US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&lt;a </a:t>
            </a:r>
            <a:r>
              <a:rPr lang="en-US" altLang="ko-KR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sec:authorize</a:t>
            </a:r>
            <a:r>
              <a:rPr lang="en-US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="</a:t>
            </a:r>
            <a:r>
              <a:rPr lang="en-US" altLang="ko-KR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isAnonymous</a:t>
            </a:r>
            <a:r>
              <a:rPr lang="en-US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()" </a:t>
            </a:r>
            <a:r>
              <a:rPr lang="en-US" altLang="ko-KR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href</a:t>
            </a:r>
            <a:r>
              <a:rPr lang="en-US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="/login/"&gt;</a:t>
            </a:r>
            <a:r>
              <a:rPr lang="ko-KR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로그인</a:t>
            </a:r>
            <a:r>
              <a:rPr lang="en-US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&lt;/a&gt;</a:t>
            </a:r>
          </a:p>
          <a:p>
            <a:r>
              <a:rPr lang="en-US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</a:t>
            </a:r>
            <a:r>
              <a:rPr lang="en-US" altLang="ko-KR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th:block</a:t>
            </a:r>
            <a:r>
              <a:rPr lang="en-US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sec:authorize</a:t>
            </a:r>
            <a:r>
              <a:rPr lang="en-US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="</a:t>
            </a:r>
            <a:r>
              <a:rPr lang="en-US" altLang="ko-KR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hasRole</a:t>
            </a:r>
            <a:r>
              <a:rPr lang="en-US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('ROLE_USER')"&gt;</a:t>
            </a:r>
          </a:p>
          <a:p>
            <a:r>
              <a:rPr lang="en-US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&lt;div&gt;&lt;span </a:t>
            </a:r>
            <a:r>
              <a:rPr lang="en-US" altLang="ko-KR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sec:authentication</a:t>
            </a:r>
            <a:r>
              <a:rPr lang="en-US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="principal.name"&gt;&lt;/span&gt;</a:t>
            </a:r>
            <a:r>
              <a:rPr lang="ko-KR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님</a:t>
            </a:r>
            <a:r>
              <a:rPr lang="en-US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!&lt;/div&gt;</a:t>
            </a:r>
          </a:p>
          <a:p>
            <a:r>
              <a:rPr lang="en-US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&lt;div&gt;&lt;a </a:t>
            </a:r>
            <a:r>
              <a:rPr lang="en-US" altLang="ko-KR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href</a:t>
            </a:r>
            <a:r>
              <a:rPr lang="en-US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="/admin/list" </a:t>
            </a:r>
            <a:r>
              <a:rPr lang="en-US" altLang="ko-KR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sec:authorize</a:t>
            </a:r>
            <a:r>
              <a:rPr lang="en-US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="</a:t>
            </a:r>
            <a:r>
              <a:rPr lang="en-US" altLang="ko-KR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hasRole</a:t>
            </a:r>
            <a:r>
              <a:rPr lang="en-US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('ROLE_ADMIN')"&gt;*</a:t>
            </a:r>
            <a:r>
              <a:rPr lang="ko-KR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관리자페이지</a:t>
            </a:r>
            <a:r>
              <a:rPr lang="en-US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&lt;/a&gt;&lt;/div&gt;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145916-8600-4765-9346-76111A0611D3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75634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altLang="ko-KR" sz="1800" b="0" i="0" dirty="0" err="1">
                <a:solidFill>
                  <a:srgbClr val="666666"/>
                </a:solidFill>
                <a:effectLst/>
                <a:latin typeface="dotum" panose="020B0600000101010101" pitchFamily="50" charset="-127"/>
                <a:ea typeface="dotum" panose="020B0600000101010101" pitchFamily="50" charset="-127"/>
              </a:rPr>
              <a:t>Thymeleaf</a:t>
            </a:r>
            <a:r>
              <a:rPr lang="ko-KR" altLang="en-US" sz="1800" b="0" i="0" dirty="0">
                <a:solidFill>
                  <a:srgbClr val="666666"/>
                </a:solidFill>
                <a:effectLst/>
                <a:latin typeface="dotum" panose="020B0600000101010101" pitchFamily="50" charset="-127"/>
                <a:ea typeface="dotum" panose="020B0600000101010101" pitchFamily="50" charset="-127"/>
              </a:rPr>
              <a:t>에서 다음과 같이 </a:t>
            </a:r>
            <a:r>
              <a:rPr lang="en-US" altLang="ko-KR" sz="1800" b="0" i="0" dirty="0">
                <a:solidFill>
                  <a:srgbClr val="666666"/>
                </a:solidFill>
                <a:effectLst/>
                <a:latin typeface="dotum" panose="020B0600000101010101" pitchFamily="50" charset="-127"/>
                <a:ea typeface="dotum" panose="020B0600000101010101" pitchFamily="50" charset="-127"/>
              </a:rPr>
              <a:t>@{} </a:t>
            </a:r>
            <a:r>
              <a:rPr lang="ko-KR" altLang="en-US" sz="1800" b="0" i="0" dirty="0">
                <a:solidFill>
                  <a:srgbClr val="666666"/>
                </a:solidFill>
                <a:effectLst/>
                <a:latin typeface="dotum" panose="020B0600000101010101" pitchFamily="50" charset="-127"/>
                <a:ea typeface="dotum" panose="020B0600000101010101" pitchFamily="50" charset="-127"/>
              </a:rPr>
              <a:t>안에서 </a:t>
            </a:r>
            <a:r>
              <a:rPr lang="en-US" altLang="ko-KR" sz="1800" b="0" i="0" dirty="0">
                <a:solidFill>
                  <a:srgbClr val="666666"/>
                </a:solidFill>
                <a:effectLst/>
                <a:latin typeface="dotum" panose="020B0600000101010101" pitchFamily="50" charset="-127"/>
                <a:ea typeface="dotum" panose="020B0600000101010101" pitchFamily="50" charset="-127"/>
              </a:rPr>
              <a:t>${}</a:t>
            </a:r>
            <a:r>
              <a:rPr lang="ko-KR" altLang="en-US" sz="1800" b="0" i="0" dirty="0">
                <a:solidFill>
                  <a:srgbClr val="666666"/>
                </a:solidFill>
                <a:effectLst/>
                <a:latin typeface="dotum" panose="020B0600000101010101" pitchFamily="50" charset="-127"/>
                <a:ea typeface="dotum" panose="020B0600000101010101" pitchFamily="50" charset="-127"/>
              </a:rPr>
              <a:t>가 사용될 때 </a:t>
            </a:r>
            <a:r>
              <a:rPr lang="en-US" altLang="ko-KR" sz="1800" b="0" i="0" dirty="0">
                <a:solidFill>
                  <a:srgbClr val="666666"/>
                </a:solidFill>
                <a:effectLst/>
                <a:latin typeface="dotum" panose="020B0600000101010101" pitchFamily="50" charset="-127"/>
                <a:ea typeface="dotum" panose="020B0600000101010101" pitchFamily="50" charset="-127"/>
              </a:rPr>
              <a:t>${}</a:t>
            </a:r>
            <a:r>
              <a:rPr lang="ko-KR" altLang="en-US" sz="1800" b="0" i="0" dirty="0">
                <a:solidFill>
                  <a:srgbClr val="666666"/>
                </a:solidFill>
                <a:effectLst/>
                <a:latin typeface="dotum" panose="020B0600000101010101" pitchFamily="50" charset="-127"/>
                <a:ea typeface="dotum" panose="020B0600000101010101" pitchFamily="50" charset="-127"/>
              </a:rPr>
              <a:t>는 단순 문자열로 처리된다</a:t>
            </a:r>
            <a:r>
              <a:rPr lang="en-US" altLang="ko-KR" sz="1800" b="0" i="0" dirty="0">
                <a:solidFill>
                  <a:srgbClr val="666666"/>
                </a:solidFill>
                <a:effectLst/>
                <a:latin typeface="dotum" panose="020B0600000101010101" pitchFamily="50" charset="-127"/>
                <a:ea typeface="dotum" panose="020B0600000101010101" pitchFamily="50" charset="-127"/>
              </a:rPr>
              <a:t>.</a:t>
            </a:r>
            <a:endParaRPr lang="ko-KR" altLang="en-US" b="0" i="0" dirty="0">
              <a:solidFill>
                <a:srgbClr val="666666"/>
              </a:solidFill>
              <a:effectLst/>
              <a:latin typeface="dotum" panose="020B0600000101010101" pitchFamily="50" charset="-127"/>
              <a:ea typeface="dotum" panose="020B0600000101010101" pitchFamily="50" charset="-127"/>
            </a:endParaRPr>
          </a:p>
          <a:p>
            <a:pPr algn="l"/>
            <a:r>
              <a:rPr lang="en-US" altLang="ko-KR" b="0" i="0" dirty="0" smtClean="0">
                <a:solidFill>
                  <a:srgbClr val="666666"/>
                </a:solidFill>
                <a:effectLst/>
                <a:latin typeface="dotum" panose="020B0600000101010101" pitchFamily="50" charset="-127"/>
                <a:ea typeface="dotum" panose="020B0600000101010101" pitchFamily="50" charset="-127"/>
              </a:rPr>
              <a:t>&lt;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dotum" panose="020B0600000101010101" pitchFamily="50" charset="-127"/>
                <a:ea typeface="dotum" panose="020B0600000101010101" pitchFamily="50" charset="-127"/>
              </a:rPr>
              <a:t>a </a:t>
            </a:r>
            <a:r>
              <a:rPr lang="en-US" altLang="ko-KR" b="0" i="0" dirty="0" err="1">
                <a:solidFill>
                  <a:srgbClr val="666666"/>
                </a:solidFill>
                <a:effectLst/>
                <a:latin typeface="dotum" panose="020B0600000101010101" pitchFamily="50" charset="-127"/>
                <a:ea typeface="dotum" panose="020B0600000101010101" pitchFamily="50" charset="-127"/>
              </a:rPr>
              <a:t>href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dotum" panose="020B0600000101010101" pitchFamily="50" charset="-127"/>
                <a:ea typeface="dotum" panose="020B0600000101010101" pitchFamily="50" charset="-127"/>
              </a:rPr>
              <a:t>="/</a:t>
            </a:r>
            <a:r>
              <a:rPr lang="en-US" altLang="ko-KR" b="0" i="0" dirty="0" err="1">
                <a:solidFill>
                  <a:srgbClr val="666666"/>
                </a:solidFill>
                <a:effectLst/>
                <a:latin typeface="dotum" panose="020B0600000101010101" pitchFamily="50" charset="-127"/>
                <a:ea typeface="dotum" panose="020B0600000101010101" pitchFamily="50" charset="-127"/>
              </a:rPr>
              <a:t>organizeme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dotum" panose="020B0600000101010101" pitchFamily="50" charset="-127"/>
                <a:ea typeface="dotum" panose="020B0600000101010101" pitchFamily="50" charset="-127"/>
              </a:rPr>
              <a:t>/content/1" </a:t>
            </a:r>
            <a:r>
              <a:rPr lang="en-US" altLang="ko-KR" b="0" i="0" dirty="0" err="1">
                <a:solidFill>
                  <a:srgbClr val="666666"/>
                </a:solidFill>
                <a:effectLst/>
                <a:latin typeface="dotum" panose="020B0600000101010101" pitchFamily="50" charset="-127"/>
                <a:ea typeface="dotum" panose="020B0600000101010101" pitchFamily="50" charset="-127"/>
              </a:rPr>
              <a:t>th:href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dotum" panose="020B0600000101010101" pitchFamily="50" charset="-127"/>
                <a:ea typeface="dotum" panose="020B0600000101010101" pitchFamily="50" charset="-127"/>
              </a:rPr>
              <a:t>="@{/content/${content.id}}"&gt;</a:t>
            </a:r>
          </a:p>
          <a:p>
            <a:pPr algn="l"/>
            <a:endParaRPr lang="en-US" altLang="ko-KR" b="0" i="0" dirty="0">
              <a:solidFill>
                <a:srgbClr val="666666"/>
              </a:solidFill>
              <a:effectLst/>
              <a:latin typeface="dotum" panose="020B0600000101010101" pitchFamily="50" charset="-127"/>
              <a:ea typeface="dotum" panose="020B0600000101010101" pitchFamily="50" charset="-127"/>
            </a:endParaRPr>
          </a:p>
          <a:p>
            <a:pPr algn="l"/>
            <a:r>
              <a:rPr lang="ko-KR" altLang="en-US" b="0" i="0" dirty="0">
                <a:solidFill>
                  <a:srgbClr val="666666"/>
                </a:solidFill>
                <a:effectLst/>
                <a:latin typeface="dotum" panose="020B0600000101010101" pitchFamily="50" charset="-127"/>
                <a:ea typeface="dotum" panose="020B0600000101010101" pitchFamily="50" charset="-127"/>
              </a:rPr>
              <a:t>다음과 같이 분리해야만 한다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dotum" panose="020B0600000101010101" pitchFamily="50" charset="-127"/>
                <a:ea typeface="dotum" panose="020B0600000101010101" pitchFamily="50" charset="-127"/>
              </a:rPr>
              <a:t>.</a:t>
            </a:r>
          </a:p>
          <a:p>
            <a:pPr algn="l"/>
            <a:r>
              <a:rPr lang="en-US" altLang="ko-KR" b="0" i="0" dirty="0" smtClean="0">
                <a:solidFill>
                  <a:srgbClr val="666666"/>
                </a:solidFill>
                <a:effectLst/>
                <a:latin typeface="dotum" panose="020B0600000101010101" pitchFamily="50" charset="-127"/>
                <a:ea typeface="dotum" panose="020B0600000101010101" pitchFamily="50" charset="-127"/>
              </a:rPr>
              <a:t>&lt;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dotum" panose="020B0600000101010101" pitchFamily="50" charset="-127"/>
                <a:ea typeface="dotum" panose="020B0600000101010101" pitchFamily="50" charset="-127"/>
              </a:rPr>
              <a:t>a </a:t>
            </a:r>
            <a:r>
              <a:rPr lang="en-US" altLang="ko-KR" b="0" i="0" dirty="0" err="1">
                <a:solidFill>
                  <a:srgbClr val="666666"/>
                </a:solidFill>
                <a:effectLst/>
                <a:latin typeface="dotum" panose="020B0600000101010101" pitchFamily="50" charset="-127"/>
                <a:ea typeface="dotum" panose="020B0600000101010101" pitchFamily="50" charset="-127"/>
              </a:rPr>
              <a:t>href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dotum" panose="020B0600000101010101" pitchFamily="50" charset="-127"/>
                <a:ea typeface="dotum" panose="020B0600000101010101" pitchFamily="50" charset="-127"/>
              </a:rPr>
              <a:t>="/</a:t>
            </a:r>
            <a:r>
              <a:rPr lang="en-US" altLang="ko-KR" b="0" i="0" dirty="0" err="1">
                <a:solidFill>
                  <a:srgbClr val="666666"/>
                </a:solidFill>
                <a:effectLst/>
                <a:latin typeface="dotum" panose="020B0600000101010101" pitchFamily="50" charset="-127"/>
                <a:ea typeface="dotum" panose="020B0600000101010101" pitchFamily="50" charset="-127"/>
              </a:rPr>
              <a:t>organizeme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dotum" panose="020B0600000101010101" pitchFamily="50" charset="-127"/>
                <a:ea typeface="dotum" panose="020B0600000101010101" pitchFamily="50" charset="-127"/>
              </a:rPr>
              <a:t>/content/1" </a:t>
            </a:r>
            <a:r>
              <a:rPr lang="en-US" altLang="ko-KR" b="0" i="0" dirty="0" err="1">
                <a:solidFill>
                  <a:srgbClr val="666666"/>
                </a:solidFill>
                <a:effectLst/>
                <a:latin typeface="dotum" panose="020B0600000101010101" pitchFamily="50" charset="-127"/>
                <a:ea typeface="dotum" panose="020B0600000101010101" pitchFamily="50" charset="-127"/>
              </a:rPr>
              <a:t>th:href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dotum" panose="020B0600000101010101" pitchFamily="50" charset="-127"/>
                <a:ea typeface="dotum" panose="020B0600000101010101" pitchFamily="50" charset="-127"/>
              </a:rPr>
              <a:t>="@{/content/} + ${content.id}"&gt;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145916-8600-4765-9346-76111A0611D3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27738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145916-8600-4765-9346-76111A0611D3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13598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altLang="ko-KR" dirty="0" err="1" smtClean="0"/>
              <a:t>searchText</a:t>
            </a:r>
            <a:r>
              <a:rPr lang="ko-KR" altLang="en-US" dirty="0" smtClean="0"/>
              <a:t>를 인자로 받아온다 </a:t>
            </a:r>
            <a:r>
              <a:rPr lang="en-US" altLang="ko-KR" dirty="0" smtClean="0"/>
              <a:t>&gt; 1.2 </a:t>
            </a:r>
            <a:r>
              <a:rPr lang="ko-KR" altLang="en-US" dirty="0" smtClean="0"/>
              <a:t>해당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검색어를</a:t>
            </a:r>
            <a:r>
              <a:rPr lang="ko-KR" altLang="en-US" baseline="0" dirty="0" smtClean="0"/>
              <a:t> 사용하는 형식에 맞게 </a:t>
            </a:r>
            <a:r>
              <a:rPr lang="en-US" altLang="ko-KR" baseline="0" dirty="0" smtClean="0"/>
              <a:t>encoding(Utf-8) &gt; </a:t>
            </a:r>
            <a:r>
              <a:rPr lang="en-US" altLang="ko-KR" baseline="0" dirty="0" err="1" smtClean="0"/>
              <a:t>requestHeader</a:t>
            </a:r>
            <a:r>
              <a:rPr lang="en-US" altLang="ko-KR" baseline="0" dirty="0" smtClean="0"/>
              <a:t>(</a:t>
            </a:r>
            <a:r>
              <a:rPr lang="ko-KR" altLang="en-US" baseline="0" dirty="0" err="1" smtClean="0"/>
              <a:t>요청헤더</a:t>
            </a:r>
            <a:r>
              <a:rPr lang="en-US" altLang="ko-KR" baseline="0" dirty="0" smtClean="0"/>
              <a:t>)</a:t>
            </a:r>
            <a:r>
              <a:rPr lang="ko-KR" altLang="en-US" baseline="0" dirty="0" smtClean="0"/>
              <a:t>에 </a:t>
            </a:r>
            <a:r>
              <a:rPr lang="en-US" altLang="ko-KR" baseline="0" dirty="0" err="1" smtClean="0"/>
              <a:t>api</a:t>
            </a:r>
            <a:r>
              <a:rPr lang="ko-KR" altLang="en-US" baseline="0" dirty="0" smtClean="0"/>
              <a:t>발급 </a:t>
            </a:r>
            <a:r>
              <a:rPr lang="en-US" altLang="ko-KR" baseline="0" dirty="0" smtClean="0"/>
              <a:t>id</a:t>
            </a:r>
            <a:r>
              <a:rPr lang="ko-KR" altLang="en-US" baseline="0" dirty="0" smtClean="0"/>
              <a:t>와 </a:t>
            </a:r>
            <a:r>
              <a:rPr lang="en-US" altLang="ko-KR" baseline="0" dirty="0" smtClean="0"/>
              <a:t>secret(</a:t>
            </a:r>
            <a:r>
              <a:rPr lang="ko-KR" altLang="en-US" baseline="0" dirty="0" smtClean="0"/>
              <a:t>비번</a:t>
            </a:r>
            <a:r>
              <a:rPr lang="en-US" altLang="ko-KR" baseline="0" dirty="0" smtClean="0"/>
              <a:t>)</a:t>
            </a:r>
            <a:r>
              <a:rPr lang="ko-KR" altLang="en-US" baseline="0" dirty="0" smtClean="0"/>
              <a:t>을 넣어 헤더를 완성한다</a:t>
            </a:r>
            <a:r>
              <a:rPr lang="en-US" altLang="ko-KR" baseline="0" dirty="0" smtClean="0"/>
              <a:t>.</a:t>
            </a:r>
          </a:p>
          <a:p>
            <a:pPr marL="228600" indent="-228600">
              <a:buAutoNum type="arabicPeriod"/>
            </a:pPr>
            <a:r>
              <a:rPr lang="en-US" altLang="ko-KR" baseline="0" dirty="0" smtClean="0"/>
              <a:t>get</a:t>
            </a:r>
            <a:r>
              <a:rPr lang="ko-KR" altLang="en-US" baseline="0" dirty="0" smtClean="0"/>
              <a:t>메서드에 검색 </a:t>
            </a:r>
            <a:r>
              <a:rPr lang="en-US" altLang="ko-KR" baseline="0" dirty="0" err="1" smtClean="0"/>
              <a:t>url</a:t>
            </a:r>
            <a:r>
              <a:rPr lang="en-US" altLang="ko-KR" baseline="0" dirty="0" smtClean="0"/>
              <a:t>(</a:t>
            </a:r>
            <a:r>
              <a:rPr lang="en-US" altLang="ko-KR" baseline="0" dirty="0" err="1" smtClean="0"/>
              <a:t>apiUrl+text</a:t>
            </a:r>
            <a:r>
              <a:rPr lang="en-US" altLang="ko-KR" baseline="0" dirty="0" smtClean="0"/>
              <a:t>)</a:t>
            </a:r>
            <a:r>
              <a:rPr lang="ko-KR" altLang="en-US" baseline="0" dirty="0" smtClean="0"/>
              <a:t>과 </a:t>
            </a:r>
            <a:r>
              <a:rPr lang="ko-KR" altLang="en-US" baseline="0" dirty="0" err="1" smtClean="0"/>
              <a:t>요청헤더를</a:t>
            </a:r>
            <a:r>
              <a:rPr lang="en-US" altLang="ko-KR" baseline="0" dirty="0" smtClean="0"/>
              <a:t> </a:t>
            </a:r>
            <a:r>
              <a:rPr lang="ko-KR" altLang="en-US" baseline="0" dirty="0" err="1" smtClean="0"/>
              <a:t>인자로하여</a:t>
            </a:r>
            <a:r>
              <a:rPr lang="ko-KR" altLang="en-US" baseline="0" dirty="0" smtClean="0"/>
              <a:t> 실행시킨다</a:t>
            </a:r>
            <a:r>
              <a:rPr lang="en-US" altLang="ko-KR" baseline="0" dirty="0" smtClean="0"/>
              <a:t>. Get(String </a:t>
            </a:r>
            <a:r>
              <a:rPr lang="en-US" altLang="ko-KR" baseline="0" dirty="0" err="1" smtClean="0"/>
              <a:t>apiUrl</a:t>
            </a:r>
            <a:r>
              <a:rPr lang="en-US" altLang="ko-KR" baseline="0" dirty="0" smtClean="0"/>
              <a:t>, Map&lt;</a:t>
            </a:r>
            <a:r>
              <a:rPr lang="en-US" altLang="ko-KR" baseline="0" dirty="0" err="1" smtClean="0"/>
              <a:t>String,String</a:t>
            </a:r>
            <a:r>
              <a:rPr lang="en-US" altLang="ko-KR" baseline="0" dirty="0" smtClean="0"/>
              <a:t>&gt; </a:t>
            </a:r>
            <a:r>
              <a:rPr lang="en-US" altLang="ko-KR" baseline="0" dirty="0" err="1" smtClean="0"/>
              <a:t>requestHeader</a:t>
            </a:r>
            <a:r>
              <a:rPr lang="en-US" altLang="ko-KR" baseline="0" dirty="0" smtClean="0"/>
              <a:t>) – </a:t>
            </a:r>
            <a:r>
              <a:rPr lang="en-US" altLang="ko-KR" baseline="0" dirty="0" err="1" smtClean="0"/>
              <a:t>api</a:t>
            </a:r>
            <a:r>
              <a:rPr lang="en-US" altLang="ko-KR" baseline="0" dirty="0" smtClean="0"/>
              <a:t> id,</a:t>
            </a:r>
            <a:r>
              <a:rPr lang="ko-KR" altLang="en-US" baseline="0" dirty="0" smtClean="0"/>
              <a:t> </a:t>
            </a:r>
            <a:r>
              <a:rPr lang="en-US" altLang="ko-KR" baseline="0" dirty="0" err="1" smtClean="0"/>
              <a:t>api</a:t>
            </a:r>
            <a:r>
              <a:rPr lang="ko-KR" altLang="en-US" baseline="0" dirty="0" smtClean="0"/>
              <a:t>비번</a:t>
            </a:r>
            <a:r>
              <a:rPr lang="en-US" altLang="ko-KR" baseline="0" dirty="0" smtClean="0"/>
              <a:t>.   &gt;&gt;get</a:t>
            </a:r>
            <a:r>
              <a:rPr lang="ko-KR" altLang="en-US" baseline="0" dirty="0" smtClean="0"/>
              <a:t>메서드 </a:t>
            </a:r>
            <a:r>
              <a:rPr lang="ko-KR" altLang="en-US" baseline="0" dirty="0" err="1" smtClean="0"/>
              <a:t>실행과정</a:t>
            </a:r>
            <a:r>
              <a:rPr lang="en-US" altLang="ko-KR" baseline="0" dirty="0" smtClean="0"/>
              <a:t>&gt;&gt; : </a:t>
            </a:r>
            <a:r>
              <a:rPr lang="en-US" altLang="ko-KR" baseline="0" dirty="0" err="1" smtClean="0"/>
              <a:t>HttpUrlConnection</a:t>
            </a:r>
            <a:r>
              <a:rPr lang="en-US" altLang="ko-KR" baseline="0" dirty="0" smtClean="0"/>
              <a:t> -&gt; </a:t>
            </a:r>
            <a:r>
              <a:rPr lang="ko-KR" altLang="en-US" baseline="0" dirty="0" smtClean="0"/>
              <a:t>의 </a:t>
            </a:r>
            <a:r>
              <a:rPr lang="en-US" altLang="ko-KR" baseline="0" dirty="0" err="1" smtClean="0"/>
              <a:t>setRequestProperty</a:t>
            </a:r>
            <a:r>
              <a:rPr lang="ko-KR" altLang="en-US" baseline="0" dirty="0" smtClean="0"/>
              <a:t>를 헤더의 </a:t>
            </a:r>
            <a:r>
              <a:rPr lang="en-US" altLang="ko-KR" baseline="0" dirty="0" smtClean="0"/>
              <a:t>K-V</a:t>
            </a:r>
            <a:r>
              <a:rPr lang="ko-KR" altLang="en-US" baseline="0" dirty="0" smtClean="0"/>
              <a:t>로 세팅 </a:t>
            </a:r>
            <a:r>
              <a:rPr lang="en-US" altLang="ko-KR" baseline="0" dirty="0" smtClean="0"/>
              <a:t>&gt; </a:t>
            </a:r>
            <a:r>
              <a:rPr lang="ko-KR" altLang="en-US" baseline="0" dirty="0" smtClean="0"/>
              <a:t>정상 통과될 경우</a:t>
            </a:r>
            <a:r>
              <a:rPr lang="en-US" altLang="ko-KR" baseline="0" dirty="0" smtClean="0"/>
              <a:t>, </a:t>
            </a:r>
            <a:r>
              <a:rPr lang="en-US" altLang="ko-KR" baseline="0" dirty="0" err="1" smtClean="0"/>
              <a:t>responseCode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수령</a:t>
            </a:r>
            <a:r>
              <a:rPr lang="en-US" altLang="ko-KR" baseline="0" dirty="0" smtClean="0"/>
              <a:t>. &gt;&gt; </a:t>
            </a:r>
            <a:r>
              <a:rPr lang="en-US" altLang="ko-KR" baseline="0" dirty="0" err="1" smtClean="0"/>
              <a:t>HttpUrlConnection</a:t>
            </a:r>
            <a:r>
              <a:rPr lang="ko-KR" altLang="en-US" baseline="0" dirty="0" smtClean="0"/>
              <a:t>이 </a:t>
            </a:r>
            <a:r>
              <a:rPr lang="en-US" altLang="ko-KR" baseline="0" dirty="0" err="1" smtClean="0"/>
              <a:t>inputStream</a:t>
            </a:r>
            <a:r>
              <a:rPr lang="ko-KR" altLang="en-US" baseline="0" dirty="0" smtClean="0"/>
              <a:t>전달 </a:t>
            </a:r>
            <a:r>
              <a:rPr lang="en-US" altLang="ko-KR" baseline="0" dirty="0" smtClean="0"/>
              <a:t>&gt;&gt; </a:t>
            </a:r>
            <a:r>
              <a:rPr lang="en-US" altLang="ko-KR" baseline="0" dirty="0" err="1" smtClean="0"/>
              <a:t>readBody</a:t>
            </a:r>
            <a:r>
              <a:rPr lang="ko-KR" altLang="en-US" baseline="0" dirty="0" smtClean="0"/>
              <a:t>메서드 실행</a:t>
            </a:r>
            <a:endParaRPr lang="en-US" altLang="ko-KR" baseline="0" dirty="0" smtClean="0"/>
          </a:p>
          <a:p>
            <a:pPr marL="228600" indent="-228600">
              <a:buAutoNum type="arabicPeriod"/>
            </a:pPr>
            <a:r>
              <a:rPr lang="ko-KR" altLang="en-US" baseline="0" dirty="0" smtClean="0"/>
              <a:t>전달된 </a:t>
            </a:r>
            <a:r>
              <a:rPr lang="en-US" altLang="ko-KR" baseline="0" dirty="0" err="1" smtClean="0"/>
              <a:t>inputStream</a:t>
            </a:r>
            <a:r>
              <a:rPr lang="ko-KR" altLang="en-US" baseline="0" dirty="0" smtClean="0"/>
              <a:t>을 </a:t>
            </a:r>
            <a:r>
              <a:rPr lang="ko-KR" altLang="en-US" baseline="0" dirty="0" err="1" smtClean="0"/>
              <a:t>인자로하는</a:t>
            </a:r>
            <a:r>
              <a:rPr lang="ko-KR" altLang="en-US" baseline="0" dirty="0" smtClean="0"/>
              <a:t> </a:t>
            </a:r>
            <a:r>
              <a:rPr lang="en-US" altLang="ko-KR" baseline="0" dirty="0" err="1" smtClean="0"/>
              <a:t>readBody</a:t>
            </a:r>
            <a:r>
              <a:rPr lang="ko-KR" altLang="en-US" baseline="0" dirty="0" smtClean="0"/>
              <a:t>는 </a:t>
            </a:r>
            <a:r>
              <a:rPr lang="ko-KR" altLang="en-US" baseline="0" dirty="0" err="1" smtClean="0"/>
              <a:t>버퍼리더를</a:t>
            </a:r>
            <a:r>
              <a:rPr lang="ko-KR" altLang="en-US" baseline="0" dirty="0" smtClean="0"/>
              <a:t> 갖는 인풋 </a:t>
            </a:r>
            <a:r>
              <a:rPr lang="ko-KR" altLang="en-US" baseline="0" dirty="0" err="1" smtClean="0"/>
              <a:t>스트림리더</a:t>
            </a:r>
            <a:r>
              <a:rPr lang="ko-KR" altLang="en-US" baseline="0" dirty="0" smtClean="0"/>
              <a:t> 생성 </a:t>
            </a:r>
            <a:r>
              <a:rPr lang="en-US" altLang="ko-KR" baseline="0" dirty="0" smtClean="0"/>
              <a:t>&gt;&gt; </a:t>
            </a:r>
            <a:r>
              <a:rPr lang="ko-KR" altLang="en-US" baseline="0" dirty="0" err="1" smtClean="0"/>
              <a:t>버퍼리더에</a:t>
            </a:r>
            <a:r>
              <a:rPr lang="ko-KR" altLang="en-US" baseline="0" dirty="0" smtClean="0"/>
              <a:t> 해당을 넣고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해당하는 </a:t>
            </a:r>
            <a:r>
              <a:rPr lang="ko-KR" altLang="en-US" baseline="0" dirty="0" err="1" smtClean="0"/>
              <a:t>스트링빌더</a:t>
            </a:r>
            <a:r>
              <a:rPr lang="ko-KR" altLang="en-US" baseline="0" dirty="0" smtClean="0"/>
              <a:t> 생성</a:t>
            </a:r>
            <a:r>
              <a:rPr lang="en-US" altLang="ko-KR" baseline="0" dirty="0" smtClean="0"/>
              <a:t>. </a:t>
            </a:r>
            <a:r>
              <a:rPr lang="ko-KR" altLang="en-US" baseline="0" dirty="0" err="1" smtClean="0"/>
              <a:t>버퍼리더에</a:t>
            </a:r>
            <a:r>
              <a:rPr lang="ko-KR" altLang="en-US" baseline="0" dirty="0" smtClean="0"/>
              <a:t> 있는 라인을 </a:t>
            </a:r>
            <a:r>
              <a:rPr lang="en-US" altLang="ko-KR" baseline="0" dirty="0" err="1" smtClean="0"/>
              <a:t>responsebodty</a:t>
            </a:r>
            <a:r>
              <a:rPr lang="ko-KR" altLang="en-US" baseline="0" dirty="0" smtClean="0"/>
              <a:t>에 추가</a:t>
            </a:r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145916-8600-4765-9346-76111A0611D3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70755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145916-8600-4765-9346-76111A0611D3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82048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145916-8600-4765-9346-76111A0611D3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82507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145916-8600-4765-9346-76111A0611D3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253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 smtClean="0"/>
              <a:t>MultipartFile</a:t>
            </a:r>
            <a:r>
              <a:rPr lang="ko-KR" altLang="en-US" dirty="0" smtClean="0"/>
              <a:t>형식으로</a:t>
            </a:r>
            <a:r>
              <a:rPr lang="ko-KR" altLang="en-US" baseline="0" dirty="0" smtClean="0"/>
              <a:t> 받아온다</a:t>
            </a:r>
            <a:r>
              <a:rPr lang="en-US" altLang="ko-KR" baseline="0" dirty="0" smtClean="0"/>
              <a:t>. </a:t>
            </a:r>
          </a:p>
          <a:p>
            <a:pPr marL="228600" indent="-228600">
              <a:buAutoNum type="arabicPeriod"/>
            </a:pPr>
            <a:r>
              <a:rPr lang="en-US" altLang="ko-KR" baseline="0" dirty="0" err="1" smtClean="0"/>
              <a:t>Filesize</a:t>
            </a:r>
            <a:r>
              <a:rPr lang="en-US" altLang="ko-KR" baseline="0" dirty="0" smtClean="0"/>
              <a:t> 2MB</a:t>
            </a:r>
            <a:r>
              <a:rPr lang="ko-KR" altLang="en-US" baseline="0" dirty="0" smtClean="0"/>
              <a:t>이상 초과할 경우 업로드 안되고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콘솔 출력</a:t>
            </a:r>
            <a:r>
              <a:rPr lang="en-US" altLang="ko-KR" baseline="0" dirty="0" smtClean="0"/>
              <a:t>(ajax)</a:t>
            </a:r>
          </a:p>
          <a:p>
            <a:pPr marL="228600" indent="-228600">
              <a:buAutoNum type="arabicPeriod"/>
            </a:pPr>
            <a:r>
              <a:rPr lang="en-US" altLang="ko-KR" baseline="0" dirty="0" err="1" smtClean="0"/>
              <a:t>json</a:t>
            </a:r>
            <a:r>
              <a:rPr lang="ko-KR" altLang="en-US" baseline="0" dirty="0" smtClean="0"/>
              <a:t>으로 전달되는 파일의 </a:t>
            </a:r>
            <a:r>
              <a:rPr lang="ko-KR" altLang="en-US" baseline="0" dirty="0" err="1" smtClean="0"/>
              <a:t>정보중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: </a:t>
            </a:r>
            <a:r>
              <a:rPr lang="ko-KR" altLang="en-US" baseline="0" dirty="0" err="1" smtClean="0"/>
              <a:t>업로드시</a:t>
            </a:r>
            <a:r>
              <a:rPr lang="ko-KR" altLang="en-US" baseline="0" dirty="0" smtClean="0"/>
              <a:t> </a:t>
            </a:r>
            <a:r>
              <a:rPr lang="en-US" altLang="ko-KR" baseline="0" dirty="0" err="1" smtClean="0"/>
              <a:t>contentType</a:t>
            </a:r>
            <a:r>
              <a:rPr lang="ko-KR" altLang="en-US" baseline="0" dirty="0" smtClean="0"/>
              <a:t>을 확인하여</a:t>
            </a:r>
            <a:r>
              <a:rPr lang="en-US" altLang="ko-KR" baseline="0" dirty="0" smtClean="0"/>
              <a:t>, images</a:t>
            </a:r>
            <a:r>
              <a:rPr lang="ko-KR" altLang="en-US" baseline="0" dirty="0" smtClean="0"/>
              <a:t>파일</a:t>
            </a:r>
            <a:r>
              <a:rPr lang="en-US" altLang="ko-KR" baseline="0" dirty="0" smtClean="0"/>
              <a:t>(</a:t>
            </a:r>
            <a:r>
              <a:rPr lang="ko-KR" altLang="en-US" baseline="0" dirty="0" err="1" smtClean="0"/>
              <a:t>이미지파일</a:t>
            </a:r>
            <a:r>
              <a:rPr lang="en-US" altLang="ko-KR" baseline="0" dirty="0" smtClean="0"/>
              <a:t>)</a:t>
            </a:r>
            <a:r>
              <a:rPr lang="ko-KR" altLang="en-US" baseline="0" dirty="0" smtClean="0"/>
              <a:t>만을 저장</a:t>
            </a:r>
            <a:r>
              <a:rPr lang="en-US" altLang="ko-KR" baseline="0" dirty="0" smtClean="0"/>
              <a:t>.  </a:t>
            </a:r>
            <a:r>
              <a:rPr lang="ko-KR" altLang="en-US" baseline="0" dirty="0" err="1" smtClean="0"/>
              <a:t>그밖엔</a:t>
            </a:r>
            <a:r>
              <a:rPr lang="ko-KR" altLang="en-US" baseline="0" dirty="0" smtClean="0"/>
              <a:t> 시스템 메시지 출력</a:t>
            </a:r>
            <a:r>
              <a:rPr lang="en-US" altLang="ko-KR" baseline="0" dirty="0" smtClean="0"/>
              <a:t>(ajax)</a:t>
            </a:r>
          </a:p>
          <a:p>
            <a:pPr marL="228600" indent="-228600">
              <a:buAutoNum type="arabicPeriod"/>
            </a:pPr>
            <a:r>
              <a:rPr lang="en-US" altLang="ko-KR" baseline="0" dirty="0" err="1" smtClean="0"/>
              <a:t>fileUrl</a:t>
            </a:r>
            <a:r>
              <a:rPr lang="en-US" altLang="ko-KR" baseline="0" dirty="0" smtClean="0"/>
              <a:t>(</a:t>
            </a:r>
            <a:r>
              <a:rPr lang="ko-KR" altLang="en-US" baseline="0" dirty="0" smtClean="0"/>
              <a:t>최초 설정</a:t>
            </a:r>
            <a:r>
              <a:rPr lang="en-US" altLang="ko-KR" baseline="0" dirty="0" smtClean="0"/>
              <a:t>)</a:t>
            </a:r>
            <a:r>
              <a:rPr lang="ko-KR" altLang="en-US" baseline="0" dirty="0" smtClean="0"/>
              <a:t>과 </a:t>
            </a:r>
            <a:r>
              <a:rPr lang="en-US" altLang="ko-KR" baseline="0" dirty="0" smtClean="0"/>
              <a:t>filename(mf</a:t>
            </a:r>
            <a:r>
              <a:rPr lang="ko-KR" altLang="en-US" baseline="0" dirty="0" smtClean="0"/>
              <a:t>의 </a:t>
            </a:r>
            <a:r>
              <a:rPr lang="en-US" altLang="ko-KR" baseline="0" dirty="0" err="1" smtClean="0"/>
              <a:t>getOrginalFilename</a:t>
            </a:r>
            <a:r>
              <a:rPr lang="en-US" altLang="ko-KR" baseline="0" dirty="0" smtClean="0"/>
              <a:t>)</a:t>
            </a:r>
            <a:r>
              <a:rPr lang="ko-KR" altLang="en-US" baseline="0" dirty="0" smtClean="0"/>
              <a:t>을 통해서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그리고</a:t>
            </a:r>
            <a:endParaRPr lang="en-US" altLang="ko-KR" baseline="0" dirty="0" smtClean="0"/>
          </a:p>
          <a:p>
            <a:pPr marL="228600" indent="-228600">
              <a:buAutoNum type="arabicPeriod"/>
            </a:pPr>
            <a:r>
              <a:rPr lang="en-US" altLang="ko-KR" baseline="0" dirty="0" err="1" smtClean="0"/>
              <a:t>ClassPathResource</a:t>
            </a:r>
            <a:r>
              <a:rPr lang="ko-KR" altLang="en-US" baseline="0" dirty="0" smtClean="0"/>
              <a:t>로 </a:t>
            </a:r>
            <a:r>
              <a:rPr lang="ko-KR" altLang="en-US" baseline="0" dirty="0" err="1" smtClean="0"/>
              <a:t>저장경로</a:t>
            </a:r>
            <a:r>
              <a:rPr lang="ko-KR" altLang="en-US" baseline="0" dirty="0" smtClean="0"/>
              <a:t> 확정 이후  </a:t>
            </a:r>
            <a:r>
              <a:rPr lang="en-US" altLang="ko-KR" baseline="0" dirty="0" err="1" smtClean="0"/>
              <a:t>TransferTo</a:t>
            </a:r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145916-8600-4765-9346-76111A0611D3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62605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C58F8-F9D5-A14E-83EB-74B7DD907103}" type="datetimeFigureOut">
              <a:rPr kumimoji="1" lang="ko-KR" altLang="en-US" smtClean="0"/>
              <a:t>2021-07-26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4CDC7-4371-AD40-86F2-C5452BFDFFB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902670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C58F8-F9D5-A14E-83EB-74B7DD907103}" type="datetimeFigureOut">
              <a:rPr kumimoji="1" lang="ko-KR" altLang="en-US" smtClean="0"/>
              <a:t>2021-07-26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4CDC7-4371-AD40-86F2-C5452BFDFFB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742358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C58F8-F9D5-A14E-83EB-74B7DD907103}" type="datetimeFigureOut">
              <a:rPr kumimoji="1" lang="ko-KR" altLang="en-US" smtClean="0"/>
              <a:t>2021-07-26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4CDC7-4371-AD40-86F2-C5452BFDFFB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192073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C58F8-F9D5-A14E-83EB-74B7DD907103}" type="datetimeFigureOut">
              <a:rPr kumimoji="1" lang="ko-KR" altLang="en-US" smtClean="0"/>
              <a:t>2021-07-26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4CDC7-4371-AD40-86F2-C5452BFDFFB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427236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C58F8-F9D5-A14E-83EB-74B7DD907103}" type="datetimeFigureOut">
              <a:rPr kumimoji="1" lang="ko-KR" altLang="en-US" smtClean="0"/>
              <a:t>2021-07-26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4CDC7-4371-AD40-86F2-C5452BFDFFB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168671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C58F8-F9D5-A14E-83EB-74B7DD907103}" type="datetimeFigureOut">
              <a:rPr kumimoji="1" lang="ko-KR" altLang="en-US" smtClean="0"/>
              <a:t>2021-07-26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4CDC7-4371-AD40-86F2-C5452BFDFFB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605898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C58F8-F9D5-A14E-83EB-74B7DD907103}" type="datetimeFigureOut">
              <a:rPr kumimoji="1" lang="ko-KR" altLang="en-US" smtClean="0"/>
              <a:t>2021-07-26</a:t>
            </a:fld>
            <a:endParaRPr kumimoji="1"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4CDC7-4371-AD40-86F2-C5452BFDFFB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938503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C58F8-F9D5-A14E-83EB-74B7DD907103}" type="datetimeFigureOut">
              <a:rPr kumimoji="1" lang="ko-KR" altLang="en-US" smtClean="0"/>
              <a:t>2021-07-26</a:t>
            </a:fld>
            <a:endParaRPr kumimoji="1"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4CDC7-4371-AD40-86F2-C5452BFDFFB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418047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C58F8-F9D5-A14E-83EB-74B7DD907103}" type="datetimeFigureOut">
              <a:rPr kumimoji="1" lang="ko-KR" altLang="en-US" smtClean="0"/>
              <a:t>2021-07-26</a:t>
            </a:fld>
            <a:endParaRPr kumimoji="1"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4CDC7-4371-AD40-86F2-C5452BFDFFB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189166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C58F8-F9D5-A14E-83EB-74B7DD907103}" type="datetimeFigureOut">
              <a:rPr kumimoji="1" lang="ko-KR" altLang="en-US" smtClean="0"/>
              <a:t>2021-07-26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4CDC7-4371-AD40-86F2-C5452BFDFFB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967831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C58F8-F9D5-A14E-83EB-74B7DD907103}" type="datetimeFigureOut">
              <a:rPr kumimoji="1" lang="ko-KR" altLang="en-US" smtClean="0"/>
              <a:t>2021-07-26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4CDC7-4371-AD40-86F2-C5452BFDFFB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791194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7C58F8-F9D5-A14E-83EB-74B7DD907103}" type="datetimeFigureOut">
              <a:rPr kumimoji="1" lang="ko-KR" altLang="en-US" smtClean="0"/>
              <a:t>2021-07-26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94CDC7-4371-AD40-86F2-C5452BFDFFB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514416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jpg"/><Relationship Id="rId4" Type="http://schemas.openxmlformats.org/officeDocument/2006/relationships/image" Target="../media/image41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JPG"/><Relationship Id="rId4" Type="http://schemas.openxmlformats.org/officeDocument/2006/relationships/image" Target="../media/image46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JPG"/><Relationship Id="rId4" Type="http://schemas.openxmlformats.org/officeDocument/2006/relationships/image" Target="../media/image49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JPG"/><Relationship Id="rId4" Type="http://schemas.openxmlformats.org/officeDocument/2006/relationships/image" Target="../media/image51.JP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jpg"/><Relationship Id="rId5" Type="http://schemas.openxmlformats.org/officeDocument/2006/relationships/image" Target="../media/image55.jpg"/><Relationship Id="rId4" Type="http://schemas.openxmlformats.org/officeDocument/2006/relationships/image" Target="../media/image54.png"/><Relationship Id="rId9" Type="http://schemas.openxmlformats.org/officeDocument/2006/relationships/image" Target="../media/image5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60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hyperlink" Target="https://github.com/kumakuma34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G"/><Relationship Id="rId5" Type="http://schemas.openxmlformats.org/officeDocument/2006/relationships/image" Target="../media/image20.JPG"/><Relationship Id="rId4" Type="http://schemas.openxmlformats.org/officeDocument/2006/relationships/image" Target="../media/image19.JPG"/><Relationship Id="rId9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jpg"/><Relationship Id="rId5" Type="http://schemas.openxmlformats.org/officeDocument/2006/relationships/image" Target="../media/image27.jpg"/><Relationship Id="rId4" Type="http://schemas.openxmlformats.org/officeDocument/2006/relationships/image" Target="../media/image26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jpg"/><Relationship Id="rId4" Type="http://schemas.openxmlformats.org/officeDocument/2006/relationships/image" Target="../media/image31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33A0CEA1-1BF7-4D4D-9C48-586B9B1A5A91}"/>
              </a:ext>
            </a:extLst>
          </p:cNvPr>
          <p:cNvSpPr/>
          <p:nvPr/>
        </p:nvSpPr>
        <p:spPr>
          <a:xfrm>
            <a:off x="235570" y="265813"/>
            <a:ext cx="9670430" cy="63610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63"/>
          </a:p>
        </p:txBody>
      </p:sp>
      <p:sp>
        <p:nvSpPr>
          <p:cNvPr id="10" name="대각선 방향의 모서리가 둥근 사각형 14">
            <a:extLst>
              <a:ext uri="{FF2B5EF4-FFF2-40B4-BE49-F238E27FC236}">
                <a16:creationId xmlns:a16="http://schemas.microsoft.com/office/drawing/2014/main" id="{D1C26B7F-EE78-4130-9516-6D9408C003C4}"/>
              </a:ext>
            </a:extLst>
          </p:cNvPr>
          <p:cNvSpPr/>
          <p:nvPr/>
        </p:nvSpPr>
        <p:spPr>
          <a:xfrm>
            <a:off x="6628620" y="4132622"/>
            <a:ext cx="2210164" cy="1183750"/>
          </a:xfrm>
          <a:prstGeom prst="round2Diag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63" dirty="0">
              <a:latin typeface="+mj-ea"/>
              <a:ea typeface="+mj-ea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2B6F80A-6DC8-814B-A264-A6A5E59695BE}"/>
              </a:ext>
            </a:extLst>
          </p:cNvPr>
          <p:cNvSpPr/>
          <p:nvPr/>
        </p:nvSpPr>
        <p:spPr>
          <a:xfrm>
            <a:off x="1182441" y="2298821"/>
            <a:ext cx="2698031" cy="109873"/>
          </a:xfrm>
          <a:prstGeom prst="rect">
            <a:avLst/>
          </a:prstGeom>
          <a:solidFill>
            <a:srgbClr val="EC8A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63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EAB326-281E-AF4A-BBED-7D47512632B9}"/>
              </a:ext>
            </a:extLst>
          </p:cNvPr>
          <p:cNvSpPr txBox="1"/>
          <p:nvPr/>
        </p:nvSpPr>
        <p:spPr>
          <a:xfrm>
            <a:off x="1182441" y="1783523"/>
            <a:ext cx="2733184" cy="6424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575" dirty="0">
                <a:latin typeface="KoreanYNMYTL" panose="02020600000000000000" pitchFamily="18" charset="-127"/>
                <a:ea typeface="KoreanYNMYTL" panose="02020600000000000000" pitchFamily="18" charset="-127"/>
              </a:rPr>
              <a:t>PORTFOLIO</a:t>
            </a:r>
            <a:endParaRPr kumimoji="1" lang="ko-KR" altLang="en-US" sz="3575" dirty="0">
              <a:latin typeface="KoreanYNMYTL" panose="02020600000000000000" pitchFamily="18" charset="-127"/>
              <a:ea typeface="KoreanYNMYTL" panose="02020600000000000000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FB1CAE1-9264-3742-95EB-8AD113FAE1A0}"/>
              </a:ext>
            </a:extLst>
          </p:cNvPr>
          <p:cNvSpPr txBox="1"/>
          <p:nvPr/>
        </p:nvSpPr>
        <p:spPr>
          <a:xfrm>
            <a:off x="1380071" y="2408694"/>
            <a:ext cx="12394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200" dirty="0">
                <a:latin typeface="+mn-ea"/>
              </a:rPr>
              <a:t>지원자 </a:t>
            </a:r>
            <a:r>
              <a:rPr kumimoji="1" lang="ko-KR" altLang="en-US" sz="1400" b="1" dirty="0">
                <a:latin typeface="+mn-ea"/>
              </a:rPr>
              <a:t>양형석</a:t>
            </a:r>
            <a:endParaRPr kumimoji="1" lang="ko-KR" altLang="en-US" sz="1200" b="1" dirty="0">
              <a:latin typeface="+mn-ea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46A20D97-0603-2E49-ACE0-69C21E2CFC9B}"/>
              </a:ext>
            </a:extLst>
          </p:cNvPr>
          <p:cNvCxnSpPr>
            <a:cxnSpLocks/>
          </p:cNvCxnSpPr>
          <p:nvPr/>
        </p:nvCxnSpPr>
        <p:spPr>
          <a:xfrm>
            <a:off x="6487732" y="2986893"/>
            <a:ext cx="0" cy="2769473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71438EE-0723-F847-A6AB-BAC57423D7B6}"/>
              </a:ext>
            </a:extLst>
          </p:cNvPr>
          <p:cNvSpPr txBox="1"/>
          <p:nvPr/>
        </p:nvSpPr>
        <p:spPr>
          <a:xfrm>
            <a:off x="6689987" y="4244603"/>
            <a:ext cx="20874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AutoNum type="arabicPeriod"/>
            </a:pPr>
            <a:r>
              <a:rPr kumimoji="1" lang="ko-KR" altLang="en-US" sz="1400" dirty="0" smtClean="0">
                <a:latin typeface="+mj-ea"/>
                <a:ea typeface="+mj-ea"/>
              </a:rPr>
              <a:t>인적사항</a:t>
            </a:r>
            <a:endParaRPr kumimoji="1" lang="en-US" altLang="ko-KR" sz="1400" dirty="0">
              <a:latin typeface="+mj-ea"/>
              <a:ea typeface="+mj-ea"/>
            </a:endParaRPr>
          </a:p>
          <a:p>
            <a:pPr>
              <a:lnSpc>
                <a:spcPct val="200000"/>
              </a:lnSpc>
            </a:pPr>
            <a:r>
              <a:rPr kumimoji="1" lang="en-US" altLang="ko-KR" sz="1400" dirty="0" smtClean="0">
                <a:latin typeface="+mj-ea"/>
                <a:ea typeface="+mj-ea"/>
              </a:rPr>
              <a:t>2</a:t>
            </a:r>
            <a:r>
              <a:rPr kumimoji="1" lang="en-US" altLang="ko-KR" sz="1400" dirty="0">
                <a:latin typeface="+mj-ea"/>
                <a:ea typeface="+mj-ea"/>
              </a:rPr>
              <a:t>. </a:t>
            </a:r>
            <a:r>
              <a:rPr kumimoji="1" lang="en-US" altLang="ko-KR" sz="1400" dirty="0" smtClean="0">
                <a:latin typeface="+mj-ea"/>
                <a:ea typeface="+mj-ea"/>
              </a:rPr>
              <a:t>   </a:t>
            </a:r>
            <a:r>
              <a:rPr kumimoji="1" lang="en-US" altLang="ko-KR" sz="1400" dirty="0" smtClean="0">
                <a:latin typeface="+mj-ea"/>
              </a:rPr>
              <a:t>PROJECTS</a:t>
            </a:r>
            <a:endParaRPr kumimoji="1" lang="en-US" altLang="ko-KR" sz="1400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239172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2B3F9EF3-0CD7-BF45-A62B-CCE747692D8B}"/>
              </a:ext>
            </a:extLst>
          </p:cNvPr>
          <p:cNvSpPr/>
          <p:nvPr/>
        </p:nvSpPr>
        <p:spPr>
          <a:xfrm>
            <a:off x="235570" y="259482"/>
            <a:ext cx="9670430" cy="64265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63" dirty="0">
              <a:latin typeface="+mn-e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3B28E24-544C-4B74-8F2C-E7F4BBBAC81A}"/>
              </a:ext>
            </a:extLst>
          </p:cNvPr>
          <p:cNvSpPr txBox="1"/>
          <p:nvPr/>
        </p:nvSpPr>
        <p:spPr>
          <a:xfrm>
            <a:off x="391169" y="1206788"/>
            <a:ext cx="4263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EC8A62"/>
                </a:solidFill>
                <a:latin typeface="+mn-ea"/>
              </a:rPr>
              <a:t>매장위치정보</a:t>
            </a:r>
            <a:r>
              <a:rPr lang="en-US" altLang="ko-KR" b="1" dirty="0">
                <a:solidFill>
                  <a:srgbClr val="EC8A62"/>
                </a:solidFill>
                <a:latin typeface="+mn-ea"/>
              </a:rPr>
              <a:t>(2) - </a:t>
            </a:r>
            <a:r>
              <a:rPr lang="ko-KR" altLang="en-US" b="1" dirty="0">
                <a:solidFill>
                  <a:srgbClr val="EC8A62"/>
                </a:solidFill>
                <a:latin typeface="+mn-ea"/>
              </a:rPr>
              <a:t>코드</a:t>
            </a:r>
            <a:endParaRPr lang="en-US" altLang="ko-KR" b="1" dirty="0">
              <a:solidFill>
                <a:srgbClr val="EC8A62"/>
              </a:solidFill>
              <a:latin typeface="+mn-ea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97742B75-B8B9-487E-B3B8-E5FF3049E6A0}"/>
              </a:ext>
            </a:extLst>
          </p:cNvPr>
          <p:cNvCxnSpPr>
            <a:cxnSpLocks/>
          </p:cNvCxnSpPr>
          <p:nvPr/>
        </p:nvCxnSpPr>
        <p:spPr>
          <a:xfrm>
            <a:off x="426551" y="1531376"/>
            <a:ext cx="9092601" cy="0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4180F67F-0724-4D66-A68F-0E73F2425794}"/>
              </a:ext>
            </a:extLst>
          </p:cNvPr>
          <p:cNvGrpSpPr/>
          <p:nvPr/>
        </p:nvGrpSpPr>
        <p:grpSpPr>
          <a:xfrm>
            <a:off x="409571" y="2028130"/>
            <a:ext cx="4073551" cy="585939"/>
            <a:chOff x="6657264" y="2669246"/>
            <a:chExt cx="2969181" cy="585939"/>
          </a:xfrm>
        </p:grpSpPr>
        <p:sp>
          <p:nvSpPr>
            <p:cNvPr id="66" name="삼각형 45">
              <a:extLst>
                <a:ext uri="{FF2B5EF4-FFF2-40B4-BE49-F238E27FC236}">
                  <a16:creationId xmlns:a16="http://schemas.microsoft.com/office/drawing/2014/main" id="{81BA3A99-2E6D-4C45-9040-29385300940B}"/>
                </a:ext>
              </a:extLst>
            </p:cNvPr>
            <p:cNvSpPr/>
            <p:nvPr/>
          </p:nvSpPr>
          <p:spPr>
            <a:xfrm rot="5400000">
              <a:off x="6697896" y="2737619"/>
              <a:ext cx="133105" cy="123122"/>
            </a:xfrm>
            <a:prstGeom prst="triangle">
              <a:avLst/>
            </a:prstGeom>
            <a:solidFill>
              <a:srgbClr val="F4BA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600" dirty="0">
                <a:latin typeface="+mn-ea"/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FF7742DA-91A1-4A0F-BD46-EF234665869B}"/>
                </a:ext>
              </a:extLst>
            </p:cNvPr>
            <p:cNvSpPr txBox="1"/>
            <p:nvPr/>
          </p:nvSpPr>
          <p:spPr>
            <a:xfrm>
              <a:off x="6812234" y="2669246"/>
              <a:ext cx="28142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b="1" dirty="0">
                  <a:latin typeface="+mn-ea"/>
                </a:rPr>
                <a:t>JS</a:t>
              </a:r>
              <a:r>
                <a:rPr kumimoji="1" lang="ko-KR" altLang="en-US" sz="1200" b="1" dirty="0">
                  <a:latin typeface="+mn-ea"/>
                </a:rPr>
                <a:t>양식에 맞추어</a:t>
              </a:r>
              <a:r>
                <a:rPr kumimoji="1" lang="en-US" altLang="ko-KR" sz="1200" b="1" dirty="0">
                  <a:latin typeface="+mn-ea"/>
                </a:rPr>
                <a:t>, </a:t>
              </a:r>
              <a:r>
                <a:rPr kumimoji="1" lang="ko-KR" altLang="en-US" sz="1200" b="1" dirty="0">
                  <a:latin typeface="+mn-ea"/>
                </a:rPr>
                <a:t>네이버지도 </a:t>
              </a:r>
              <a:r>
                <a:rPr kumimoji="1" lang="en-US" altLang="ko-KR" sz="1200" b="1" dirty="0">
                  <a:latin typeface="+mn-ea"/>
                </a:rPr>
                <a:t>API</a:t>
              </a:r>
              <a:r>
                <a:rPr kumimoji="1" lang="ko-KR" altLang="en-US" sz="1200" b="1" dirty="0">
                  <a:latin typeface="+mn-ea"/>
                </a:rPr>
                <a:t>를 </a:t>
              </a:r>
              <a:r>
                <a:rPr kumimoji="1" lang="ko-KR" altLang="en-US" sz="1100" b="1" dirty="0">
                  <a:latin typeface="+mn-ea"/>
                </a:rPr>
                <a:t>등록하였습니다</a:t>
              </a:r>
              <a:r>
                <a:rPr kumimoji="1" lang="en-US" altLang="ko-KR" sz="1200" b="1" dirty="0">
                  <a:latin typeface="+mn-ea"/>
                </a:rPr>
                <a:t>.</a:t>
              </a:r>
              <a:endParaRPr kumimoji="1" lang="ko-KR" altLang="en-US" sz="1200" b="1" dirty="0">
                <a:latin typeface="+mn-ea"/>
              </a:endParaRP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2D945192-38BF-4D10-9B7B-47EF81C22699}"/>
                </a:ext>
              </a:extLst>
            </p:cNvPr>
            <p:cNvSpPr txBox="1"/>
            <p:nvPr/>
          </p:nvSpPr>
          <p:spPr>
            <a:xfrm>
              <a:off x="6657264" y="3001269"/>
              <a:ext cx="134649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kumimoji="1" lang="ko-KR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FC324F95-CE82-4422-BEDA-C2A16B8DF20A}"/>
              </a:ext>
            </a:extLst>
          </p:cNvPr>
          <p:cNvGrpSpPr/>
          <p:nvPr/>
        </p:nvGrpSpPr>
        <p:grpSpPr>
          <a:xfrm>
            <a:off x="486110" y="5757042"/>
            <a:ext cx="4939173" cy="585939"/>
            <a:chOff x="6657264" y="2669246"/>
            <a:chExt cx="4939173" cy="585939"/>
          </a:xfrm>
        </p:grpSpPr>
        <p:sp>
          <p:nvSpPr>
            <p:cNvPr id="41" name="삼각형 45">
              <a:extLst>
                <a:ext uri="{FF2B5EF4-FFF2-40B4-BE49-F238E27FC236}">
                  <a16:creationId xmlns:a16="http://schemas.microsoft.com/office/drawing/2014/main" id="{D388C479-18A2-4B30-B7DE-E86629EFF036}"/>
                </a:ext>
              </a:extLst>
            </p:cNvPr>
            <p:cNvSpPr/>
            <p:nvPr/>
          </p:nvSpPr>
          <p:spPr>
            <a:xfrm rot="5400000">
              <a:off x="6652273" y="2730796"/>
              <a:ext cx="133104" cy="123122"/>
            </a:xfrm>
            <a:prstGeom prst="triangle">
              <a:avLst/>
            </a:prstGeom>
            <a:solidFill>
              <a:srgbClr val="F4BA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463">
                <a:latin typeface="+mn-ea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854B35D6-B20E-4DCA-BCCC-C1225D4E8A97}"/>
                </a:ext>
              </a:extLst>
            </p:cNvPr>
            <p:cNvSpPr txBox="1"/>
            <p:nvPr/>
          </p:nvSpPr>
          <p:spPr>
            <a:xfrm>
              <a:off x="6812234" y="2669246"/>
              <a:ext cx="413149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b="1" dirty="0">
                  <a:latin typeface="+mn-ea"/>
                </a:rPr>
                <a:t>AJAX</a:t>
              </a:r>
              <a:r>
                <a:rPr kumimoji="1" lang="ko-KR" altLang="en-US" sz="1200" b="1" dirty="0">
                  <a:latin typeface="+mn-ea"/>
                </a:rPr>
                <a:t>를 이용한 매장 정보 불러오기 및 지도 표현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2C6C55D3-CF49-4754-9993-C398102E70F9}"/>
                </a:ext>
              </a:extLst>
            </p:cNvPr>
            <p:cNvSpPr txBox="1"/>
            <p:nvPr/>
          </p:nvSpPr>
          <p:spPr>
            <a:xfrm>
              <a:off x="6657264" y="3001269"/>
              <a:ext cx="4939173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 - </a:t>
              </a:r>
              <a:r>
                <a:rPr kumimoji="1" lang="ko-KR" altLang="en-US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지역선택을 통한</a:t>
              </a:r>
              <a:r>
                <a:rPr kumimoji="1" lang="en-US" altLang="ko-KR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, </a:t>
              </a:r>
              <a:r>
                <a:rPr kumimoji="1" lang="ko-KR" altLang="en-US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매장정보 불러오기를 </a:t>
              </a:r>
              <a:r>
                <a:rPr kumimoji="1" lang="en-US" altLang="ko-KR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AJAX</a:t>
              </a:r>
              <a:r>
                <a:rPr kumimoji="1" lang="ko-KR" altLang="en-US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를 이용</a:t>
              </a:r>
              <a:r>
                <a:rPr kumimoji="1" lang="en-US" altLang="ko-KR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, </a:t>
              </a:r>
              <a:r>
                <a:rPr kumimoji="1" lang="ko-KR" altLang="en-US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비동기 처리하였습니다</a:t>
              </a:r>
              <a:r>
                <a:rPr kumimoji="1" lang="en-US" altLang="ko-KR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.</a:t>
              </a:r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E9A104C5-DCA6-476A-B36A-C24365663F80}"/>
              </a:ext>
            </a:extLst>
          </p:cNvPr>
          <p:cNvGrpSpPr/>
          <p:nvPr/>
        </p:nvGrpSpPr>
        <p:grpSpPr>
          <a:xfrm>
            <a:off x="351449" y="452819"/>
            <a:ext cx="3866590" cy="646696"/>
            <a:chOff x="351449" y="452819"/>
            <a:chExt cx="3866590" cy="646696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7109E8D-2E3E-4019-90D4-2B39955242B8}"/>
                </a:ext>
              </a:extLst>
            </p:cNvPr>
            <p:cNvSpPr txBox="1"/>
            <p:nvPr/>
          </p:nvSpPr>
          <p:spPr>
            <a:xfrm>
              <a:off x="457379" y="853294"/>
              <a:ext cx="128227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>
                  <a:solidFill>
                    <a:schemeClr val="accent3">
                      <a:lumMod val="75000"/>
                    </a:schemeClr>
                  </a:solidFill>
                  <a:latin typeface="+mn-ea"/>
                </a:rPr>
                <a:t>인적사항</a:t>
              </a:r>
              <a:endParaRPr lang="ko-KR" altLang="en-US" sz="700" dirty="0">
                <a:solidFill>
                  <a:schemeClr val="accent3">
                    <a:lumMod val="75000"/>
                  </a:schemeClr>
                </a:solidFill>
                <a:latin typeface="+mn-ea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08B42251-6103-408A-B0BD-FB4213599EF3}"/>
                </a:ext>
              </a:extLst>
            </p:cNvPr>
            <p:cNvSpPr txBox="1"/>
            <p:nvPr/>
          </p:nvSpPr>
          <p:spPr>
            <a:xfrm>
              <a:off x="1164070" y="864362"/>
              <a:ext cx="830163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900" dirty="0">
                <a:solidFill>
                  <a:schemeClr val="accent3">
                    <a:lumMod val="75000"/>
                  </a:schemeClr>
                </a:solidFill>
                <a:latin typeface="+mn-ea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3C26D15E-0562-4100-9D37-6B58BA0C3DF2}"/>
                </a:ext>
              </a:extLst>
            </p:cNvPr>
            <p:cNvSpPr txBox="1"/>
            <p:nvPr/>
          </p:nvSpPr>
          <p:spPr>
            <a:xfrm>
              <a:off x="1164070" y="853294"/>
              <a:ext cx="128227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latin typeface="+mn-ea"/>
                </a:rPr>
                <a:t>PROJECTS</a:t>
              </a:r>
              <a:endParaRPr lang="ko-KR" altLang="en-US" sz="900" b="1" dirty="0">
                <a:latin typeface="+mn-ea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AFB963A3-23FA-4D8E-B55C-C688B4682869}"/>
                </a:ext>
              </a:extLst>
            </p:cNvPr>
            <p:cNvSpPr txBox="1"/>
            <p:nvPr/>
          </p:nvSpPr>
          <p:spPr>
            <a:xfrm>
              <a:off x="1994233" y="849992"/>
              <a:ext cx="119406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교내외활동</a:t>
              </a:r>
              <a:r>
                <a:rPr lang="en-US" altLang="ko-KR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/</a:t>
              </a:r>
              <a:r>
                <a:rPr lang="ko-KR" alt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자격증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C02FF3CE-CBA4-4A7B-A1FA-F6779D7FC304}"/>
                </a:ext>
              </a:extLst>
            </p:cNvPr>
            <p:cNvSpPr txBox="1"/>
            <p:nvPr/>
          </p:nvSpPr>
          <p:spPr>
            <a:xfrm>
              <a:off x="351449" y="452819"/>
              <a:ext cx="38665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rgbClr val="EC8A62"/>
                  </a:solidFill>
                  <a:latin typeface="+mn-ea"/>
                </a:rPr>
                <a:t>  </a:t>
              </a:r>
              <a:r>
                <a:rPr lang="en-US" altLang="ko-KR" b="1" dirty="0">
                  <a:solidFill>
                    <a:srgbClr val="EC8A62"/>
                  </a:solidFill>
                  <a:latin typeface="+mn-ea"/>
                </a:rPr>
                <a:t>[PORTFOLIO] </a:t>
              </a:r>
              <a:r>
                <a:rPr lang="ko-KR" altLang="en-US" b="1" dirty="0">
                  <a:solidFill>
                    <a:srgbClr val="EC8A62"/>
                  </a:solidFill>
                  <a:latin typeface="+mn-ea"/>
                </a:rPr>
                <a:t>쇼핑몰 사이트 구현</a:t>
              </a:r>
              <a:endParaRPr lang="ko-KR" altLang="en-US" sz="1000" b="1" dirty="0">
                <a:solidFill>
                  <a:srgbClr val="EC8A62"/>
                </a:solidFill>
                <a:latin typeface="+mn-ea"/>
              </a:endParaRP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8CC11D5E-A489-4639-9258-023DD16F58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0824" y="2487110"/>
            <a:ext cx="3283024" cy="299990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A492003-B14A-4272-87D5-8C52CB951C9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445"/>
          <a:stretch/>
        </p:blipFill>
        <p:spPr>
          <a:xfrm>
            <a:off x="3323650" y="2487110"/>
            <a:ext cx="3055605" cy="299990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087DF0A-0DCA-4B67-A8FA-372228C852A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3236"/>
          <a:stretch/>
        </p:blipFill>
        <p:spPr>
          <a:xfrm>
            <a:off x="377855" y="2487111"/>
            <a:ext cx="2859820" cy="2999903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F52C74F0-5010-489C-8E19-4C55D8CD5A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379" y="1575726"/>
            <a:ext cx="3955871" cy="329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919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2B3F9EF3-0CD7-BF45-A62B-CCE747692D8B}"/>
              </a:ext>
            </a:extLst>
          </p:cNvPr>
          <p:cNvSpPr/>
          <p:nvPr/>
        </p:nvSpPr>
        <p:spPr>
          <a:xfrm>
            <a:off x="235570" y="259482"/>
            <a:ext cx="9670430" cy="64265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63" dirty="0">
              <a:latin typeface="+mn-e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3B28E24-544C-4B74-8F2C-E7F4BBBAC81A}"/>
              </a:ext>
            </a:extLst>
          </p:cNvPr>
          <p:cNvSpPr txBox="1"/>
          <p:nvPr/>
        </p:nvSpPr>
        <p:spPr>
          <a:xfrm>
            <a:off x="391169" y="1206788"/>
            <a:ext cx="4263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EC8A62"/>
                </a:solidFill>
                <a:latin typeface="+mn-ea"/>
              </a:rPr>
              <a:t>고객센터</a:t>
            </a:r>
            <a:endParaRPr lang="en-US" altLang="ko-KR" b="1" dirty="0">
              <a:solidFill>
                <a:srgbClr val="EC8A62"/>
              </a:solidFill>
              <a:latin typeface="+mn-ea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97742B75-B8B9-487E-B3B8-E5FF3049E6A0}"/>
              </a:ext>
            </a:extLst>
          </p:cNvPr>
          <p:cNvCxnSpPr>
            <a:cxnSpLocks/>
          </p:cNvCxnSpPr>
          <p:nvPr/>
        </p:nvCxnSpPr>
        <p:spPr>
          <a:xfrm>
            <a:off x="426551" y="1531376"/>
            <a:ext cx="9092601" cy="0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4180F67F-0724-4D66-A68F-0E73F2425794}"/>
              </a:ext>
            </a:extLst>
          </p:cNvPr>
          <p:cNvGrpSpPr/>
          <p:nvPr/>
        </p:nvGrpSpPr>
        <p:grpSpPr>
          <a:xfrm>
            <a:off x="486106" y="4405824"/>
            <a:ext cx="5891356" cy="991654"/>
            <a:chOff x="6657264" y="2669246"/>
            <a:chExt cx="4226693" cy="794196"/>
          </a:xfrm>
        </p:grpSpPr>
        <p:sp>
          <p:nvSpPr>
            <p:cNvPr id="66" name="삼각형 45">
              <a:extLst>
                <a:ext uri="{FF2B5EF4-FFF2-40B4-BE49-F238E27FC236}">
                  <a16:creationId xmlns:a16="http://schemas.microsoft.com/office/drawing/2014/main" id="{81BA3A99-2E6D-4C45-9040-29385300940B}"/>
                </a:ext>
              </a:extLst>
            </p:cNvPr>
            <p:cNvSpPr/>
            <p:nvPr/>
          </p:nvSpPr>
          <p:spPr>
            <a:xfrm rot="5400000">
              <a:off x="6652273" y="2730796"/>
              <a:ext cx="133104" cy="123122"/>
            </a:xfrm>
            <a:prstGeom prst="triangle">
              <a:avLst/>
            </a:prstGeom>
            <a:solidFill>
              <a:srgbClr val="F4BA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463">
                <a:latin typeface="+mn-ea"/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FF7742DA-91A1-4A0F-BD46-EF234665869B}"/>
                </a:ext>
              </a:extLst>
            </p:cNvPr>
            <p:cNvSpPr txBox="1"/>
            <p:nvPr/>
          </p:nvSpPr>
          <p:spPr>
            <a:xfrm>
              <a:off x="6812234" y="2669246"/>
              <a:ext cx="2254834" cy="2218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b="1" dirty="0">
                  <a:latin typeface="+mn-ea"/>
                </a:rPr>
                <a:t>QNA </a:t>
              </a:r>
              <a:r>
                <a:rPr kumimoji="1" lang="ko-KR" altLang="en-US" sz="1200" b="1" dirty="0">
                  <a:latin typeface="+mn-ea"/>
                </a:rPr>
                <a:t>항목 가져오기 </a:t>
              </a:r>
              <a:r>
                <a:rPr kumimoji="1" lang="en-US" altLang="ko-KR" sz="1200" b="1" dirty="0">
                  <a:latin typeface="+mn-ea"/>
                </a:rPr>
                <a:t>- &lt;nav&gt;</a:t>
              </a:r>
              <a:r>
                <a:rPr kumimoji="1" lang="ko-KR" altLang="en-US" sz="1200" b="1" dirty="0">
                  <a:latin typeface="+mn-ea"/>
                </a:rPr>
                <a:t>와 </a:t>
              </a:r>
              <a:r>
                <a:rPr kumimoji="1" lang="en-US" altLang="ko-KR" sz="1200" b="1" dirty="0">
                  <a:latin typeface="+mn-ea"/>
                </a:rPr>
                <a:t>ajax</a:t>
              </a:r>
              <a:endParaRPr kumimoji="1" lang="ko-KR" altLang="en-US" sz="1200" b="1" dirty="0">
                <a:latin typeface="+mn-ea"/>
              </a:endParaRP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2D945192-38BF-4D10-9B7B-47EF81C22699}"/>
                </a:ext>
              </a:extLst>
            </p:cNvPr>
            <p:cNvSpPr txBox="1"/>
            <p:nvPr/>
          </p:nvSpPr>
          <p:spPr>
            <a:xfrm>
              <a:off x="6657264" y="3001269"/>
              <a:ext cx="4226693" cy="4621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71450" indent="-171450">
                <a:lnSpc>
                  <a:spcPct val="150000"/>
                </a:lnSpc>
                <a:buFontTx/>
                <a:buChar char="-"/>
              </a:pPr>
              <a:r>
                <a:rPr kumimoji="1" lang="en-US" altLang="ko-KR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AJAX</a:t>
              </a:r>
              <a:r>
                <a:rPr kumimoji="1" lang="ko-KR" altLang="en-US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를 이용하여</a:t>
              </a:r>
              <a:r>
                <a:rPr kumimoji="1" lang="en-US" altLang="ko-KR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, </a:t>
              </a:r>
              <a:r>
                <a:rPr kumimoji="1" lang="en-US" altLang="ko-KR" sz="105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Qna</a:t>
              </a:r>
              <a:r>
                <a:rPr kumimoji="1" lang="ko-KR" altLang="en-US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의 종류</a:t>
              </a:r>
              <a:r>
                <a:rPr kumimoji="1" lang="en-US" altLang="ko-KR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(division)</a:t>
              </a:r>
              <a:r>
                <a:rPr kumimoji="1" lang="ko-KR" altLang="en-US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에 따라서 항목을 비동기로 가져옵니다</a:t>
              </a:r>
              <a:r>
                <a:rPr kumimoji="1" lang="en-US" altLang="ko-KR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.</a:t>
              </a:r>
            </a:p>
            <a:p>
              <a:pPr>
                <a:lnSpc>
                  <a:spcPct val="150000"/>
                </a:lnSpc>
              </a:pPr>
              <a:r>
                <a:rPr kumimoji="1" lang="en-US" altLang="ko-KR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-  </a:t>
              </a:r>
              <a:r>
                <a:rPr kumimoji="1" lang="ko-KR" altLang="en-US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해당 </a:t>
              </a:r>
              <a:r>
                <a:rPr kumimoji="1" lang="en-US" altLang="ko-KR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&lt;nav&gt; </a:t>
              </a:r>
              <a:r>
                <a:rPr kumimoji="1" lang="ko-KR" altLang="en-US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부분은 </a:t>
              </a:r>
              <a:r>
                <a:rPr kumimoji="1" lang="en-US" altLang="ko-KR" sz="105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thymeleaf</a:t>
              </a:r>
              <a:r>
                <a:rPr kumimoji="1" lang="ko-KR" altLang="en-US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의 </a:t>
              </a:r>
              <a:r>
                <a:rPr kumimoji="1" lang="en-US" altLang="ko-KR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fragment</a:t>
              </a:r>
              <a:r>
                <a:rPr kumimoji="1" lang="ko-KR" altLang="en-US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로 처리하여</a:t>
              </a:r>
              <a:r>
                <a:rPr kumimoji="1" lang="en-US" altLang="ko-KR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, </a:t>
              </a:r>
              <a:r>
                <a:rPr kumimoji="1" lang="ko-KR" altLang="en-US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페이지 구성의 효율성을 높였습니다</a:t>
              </a:r>
              <a:r>
                <a:rPr kumimoji="1" lang="en-US" altLang="ko-KR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.</a:t>
              </a:r>
              <a:endParaRPr kumimoji="1" lang="ko-KR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FC324F95-CE82-4422-BEDA-C2A16B8DF20A}"/>
              </a:ext>
            </a:extLst>
          </p:cNvPr>
          <p:cNvGrpSpPr/>
          <p:nvPr/>
        </p:nvGrpSpPr>
        <p:grpSpPr>
          <a:xfrm>
            <a:off x="487582" y="5409417"/>
            <a:ext cx="5405647" cy="909104"/>
            <a:chOff x="6657264" y="2669246"/>
            <a:chExt cx="5405647" cy="909104"/>
          </a:xfrm>
        </p:grpSpPr>
        <p:sp>
          <p:nvSpPr>
            <p:cNvPr id="41" name="삼각형 45">
              <a:extLst>
                <a:ext uri="{FF2B5EF4-FFF2-40B4-BE49-F238E27FC236}">
                  <a16:creationId xmlns:a16="http://schemas.microsoft.com/office/drawing/2014/main" id="{D388C479-18A2-4B30-B7DE-E86629EFF036}"/>
                </a:ext>
              </a:extLst>
            </p:cNvPr>
            <p:cNvSpPr/>
            <p:nvPr/>
          </p:nvSpPr>
          <p:spPr>
            <a:xfrm rot="5400000">
              <a:off x="6652273" y="2730796"/>
              <a:ext cx="133104" cy="123122"/>
            </a:xfrm>
            <a:prstGeom prst="triangle">
              <a:avLst/>
            </a:prstGeom>
            <a:solidFill>
              <a:srgbClr val="F4BA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463">
                <a:latin typeface="+mn-ea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854B35D6-B20E-4DCA-BCCC-C1225D4E8A97}"/>
                </a:ext>
              </a:extLst>
            </p:cNvPr>
            <p:cNvSpPr txBox="1"/>
            <p:nvPr/>
          </p:nvSpPr>
          <p:spPr>
            <a:xfrm>
              <a:off x="6812234" y="2669246"/>
              <a:ext cx="32496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b="1" dirty="0">
                  <a:latin typeface="+mn-ea"/>
                </a:rPr>
                <a:t>QNA </a:t>
              </a:r>
              <a:r>
                <a:rPr kumimoji="1" lang="ko-KR" altLang="en-US" sz="1200" b="1" dirty="0">
                  <a:latin typeface="+mn-ea"/>
                </a:rPr>
                <a:t>항목 </a:t>
              </a:r>
              <a:r>
                <a:rPr kumimoji="1" lang="ko-KR" altLang="en-US" sz="1200" b="1" dirty="0" err="1">
                  <a:latin typeface="+mn-ea"/>
                </a:rPr>
                <a:t>페이징</a:t>
              </a:r>
              <a:r>
                <a:rPr kumimoji="1" lang="ko-KR" altLang="en-US" sz="1200" b="1" dirty="0">
                  <a:latin typeface="+mn-ea"/>
                </a:rPr>
                <a:t> 처리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2C6C55D3-CF49-4754-9993-C398102E70F9}"/>
                </a:ext>
              </a:extLst>
            </p:cNvPr>
            <p:cNvSpPr txBox="1"/>
            <p:nvPr/>
          </p:nvSpPr>
          <p:spPr>
            <a:xfrm>
              <a:off x="6657264" y="3001269"/>
              <a:ext cx="5405647" cy="5770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en-US" altLang="ko-KR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 - </a:t>
              </a:r>
              <a:r>
                <a:rPr kumimoji="1" lang="en-US" altLang="ko-KR" sz="105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Pagable</a:t>
              </a:r>
              <a:r>
                <a:rPr kumimoji="1" lang="en-US" altLang="ko-KR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 </a:t>
              </a:r>
              <a:r>
                <a:rPr kumimoji="1" lang="ko-KR" altLang="en-US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인터페이스를 활용</a:t>
              </a:r>
              <a:r>
                <a:rPr kumimoji="1" lang="en-US" altLang="ko-KR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, size</a:t>
              </a:r>
              <a:r>
                <a:rPr kumimoji="1" lang="ko-KR" altLang="en-US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를 </a:t>
              </a:r>
              <a:r>
                <a:rPr kumimoji="1" lang="en-US" altLang="ko-KR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5</a:t>
              </a:r>
              <a:r>
                <a:rPr kumimoji="1" lang="ko-KR" altLang="en-US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로</a:t>
              </a:r>
              <a:r>
                <a:rPr kumimoji="1" lang="en-US" altLang="ko-KR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, </a:t>
              </a:r>
              <a:r>
                <a:rPr kumimoji="1" lang="ko-KR" altLang="en-US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정렬 방식은 오름차순으로 설정하였습니다</a:t>
              </a:r>
              <a:r>
                <a:rPr kumimoji="1" lang="en-US" altLang="ko-KR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.</a:t>
              </a:r>
            </a:p>
            <a:p>
              <a:pPr>
                <a:lnSpc>
                  <a:spcPct val="150000"/>
                </a:lnSpc>
              </a:pPr>
              <a:r>
                <a:rPr kumimoji="1" lang="en-US" altLang="ko-KR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 </a:t>
              </a:r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E9A104C5-DCA6-476A-B36A-C24365663F80}"/>
              </a:ext>
            </a:extLst>
          </p:cNvPr>
          <p:cNvGrpSpPr/>
          <p:nvPr/>
        </p:nvGrpSpPr>
        <p:grpSpPr>
          <a:xfrm>
            <a:off x="351449" y="452819"/>
            <a:ext cx="3866590" cy="646696"/>
            <a:chOff x="351449" y="452819"/>
            <a:chExt cx="3866590" cy="646696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7109E8D-2E3E-4019-90D4-2B39955242B8}"/>
                </a:ext>
              </a:extLst>
            </p:cNvPr>
            <p:cNvSpPr txBox="1"/>
            <p:nvPr/>
          </p:nvSpPr>
          <p:spPr>
            <a:xfrm>
              <a:off x="457379" y="853294"/>
              <a:ext cx="128227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>
                  <a:solidFill>
                    <a:schemeClr val="accent3">
                      <a:lumMod val="75000"/>
                    </a:schemeClr>
                  </a:solidFill>
                  <a:latin typeface="+mn-ea"/>
                </a:rPr>
                <a:t>인적사항</a:t>
              </a:r>
              <a:endParaRPr lang="ko-KR" altLang="en-US" sz="700" dirty="0">
                <a:solidFill>
                  <a:schemeClr val="accent3">
                    <a:lumMod val="75000"/>
                  </a:schemeClr>
                </a:solidFill>
                <a:latin typeface="+mn-ea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08B42251-6103-408A-B0BD-FB4213599EF3}"/>
                </a:ext>
              </a:extLst>
            </p:cNvPr>
            <p:cNvSpPr txBox="1"/>
            <p:nvPr/>
          </p:nvSpPr>
          <p:spPr>
            <a:xfrm>
              <a:off x="1164070" y="864362"/>
              <a:ext cx="830163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900" dirty="0">
                <a:solidFill>
                  <a:schemeClr val="accent3">
                    <a:lumMod val="75000"/>
                  </a:schemeClr>
                </a:solidFill>
                <a:latin typeface="+mn-ea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3C26D15E-0562-4100-9D37-6B58BA0C3DF2}"/>
                </a:ext>
              </a:extLst>
            </p:cNvPr>
            <p:cNvSpPr txBox="1"/>
            <p:nvPr/>
          </p:nvSpPr>
          <p:spPr>
            <a:xfrm>
              <a:off x="1164070" y="853294"/>
              <a:ext cx="128227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latin typeface="+mn-ea"/>
                </a:rPr>
                <a:t>PROJECTS</a:t>
              </a:r>
              <a:endParaRPr lang="ko-KR" altLang="en-US" sz="900" b="1" dirty="0">
                <a:latin typeface="+mn-ea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AFB963A3-23FA-4D8E-B55C-C688B4682869}"/>
                </a:ext>
              </a:extLst>
            </p:cNvPr>
            <p:cNvSpPr txBox="1"/>
            <p:nvPr/>
          </p:nvSpPr>
          <p:spPr>
            <a:xfrm>
              <a:off x="1994233" y="849992"/>
              <a:ext cx="119406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교내외활동</a:t>
              </a:r>
              <a:r>
                <a:rPr lang="en-US" altLang="ko-KR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/</a:t>
              </a:r>
              <a:r>
                <a:rPr lang="ko-KR" alt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자격증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C02FF3CE-CBA4-4A7B-A1FA-F6779D7FC304}"/>
                </a:ext>
              </a:extLst>
            </p:cNvPr>
            <p:cNvSpPr txBox="1"/>
            <p:nvPr/>
          </p:nvSpPr>
          <p:spPr>
            <a:xfrm>
              <a:off x="351449" y="452819"/>
              <a:ext cx="38665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rgbClr val="EC8A62"/>
                  </a:solidFill>
                  <a:latin typeface="+mn-ea"/>
                </a:rPr>
                <a:t>  </a:t>
              </a:r>
              <a:r>
                <a:rPr lang="en-US" altLang="ko-KR" b="1" dirty="0">
                  <a:solidFill>
                    <a:srgbClr val="EC8A62"/>
                  </a:solidFill>
                  <a:latin typeface="+mn-ea"/>
                </a:rPr>
                <a:t>[PORTFOLIO] </a:t>
              </a:r>
              <a:r>
                <a:rPr lang="ko-KR" altLang="en-US" b="1" dirty="0">
                  <a:solidFill>
                    <a:srgbClr val="EC8A62"/>
                  </a:solidFill>
                  <a:latin typeface="+mn-ea"/>
                </a:rPr>
                <a:t>쇼핑몰 사이트 구현</a:t>
              </a:r>
              <a:endParaRPr lang="ko-KR" altLang="en-US" sz="1000" b="1" dirty="0">
                <a:solidFill>
                  <a:srgbClr val="EC8A62"/>
                </a:solidFill>
                <a:latin typeface="+mn-ea"/>
              </a:endParaRPr>
            </a:p>
          </p:txBody>
        </p:sp>
      </p:grpSp>
      <p:pic>
        <p:nvPicPr>
          <p:cNvPr id="9" name="그림 8" descr="테이블이(가) 표시된 사진&#10;&#10;자동 생성된 설명">
            <a:extLst>
              <a:ext uri="{FF2B5EF4-FFF2-40B4-BE49-F238E27FC236}">
                <a16:creationId xmlns:a16="http://schemas.microsoft.com/office/drawing/2014/main" id="{3C3D0B79-9189-4425-B87A-8CBE022184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449" y="1589492"/>
            <a:ext cx="3677558" cy="2713568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13" name="그림 12" descr="테이블이(가) 표시된 사진&#10;&#10;자동 생성된 설명">
            <a:extLst>
              <a:ext uri="{FF2B5EF4-FFF2-40B4-BE49-F238E27FC236}">
                <a16:creationId xmlns:a16="http://schemas.microsoft.com/office/drawing/2014/main" id="{B22317B6-E035-47EC-BD80-3930EB52D35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-2934" b="-1"/>
          <a:stretch/>
        </p:blipFill>
        <p:spPr>
          <a:xfrm>
            <a:off x="4543303" y="611196"/>
            <a:ext cx="4457669" cy="2593687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4" name="그림 3" descr="테이블이(가) 표시된 사진&#10;&#10;자동 생성된 설명">
            <a:extLst>
              <a:ext uri="{FF2B5EF4-FFF2-40B4-BE49-F238E27FC236}">
                <a16:creationId xmlns:a16="http://schemas.microsoft.com/office/drawing/2014/main" id="{A719E4D3-A068-46DC-88BB-73228B7A22A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7964"/>
          <a:stretch/>
        </p:blipFill>
        <p:spPr>
          <a:xfrm>
            <a:off x="5039640" y="3126611"/>
            <a:ext cx="3742491" cy="1373605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C91AF50-2DD5-426F-B4E9-9D420BF2BC2B}"/>
              </a:ext>
            </a:extLst>
          </p:cNvPr>
          <p:cNvSpPr/>
          <p:nvPr/>
        </p:nvSpPr>
        <p:spPr>
          <a:xfrm>
            <a:off x="1511629" y="3447981"/>
            <a:ext cx="2367831" cy="121399"/>
          </a:xfrm>
          <a:prstGeom prst="rect">
            <a:avLst/>
          </a:prstGeom>
          <a:noFill/>
          <a:ln w="31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B2179DC-9BD0-49CB-AAF1-6FD044D3314B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3879460" y="3508681"/>
            <a:ext cx="1892690" cy="115723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8D0C780-9EB1-4AC5-A966-E144564EB683}"/>
              </a:ext>
            </a:extLst>
          </p:cNvPr>
          <p:cNvSpPr txBox="1"/>
          <p:nvPr/>
        </p:nvSpPr>
        <p:spPr>
          <a:xfrm>
            <a:off x="4070041" y="3204883"/>
            <a:ext cx="1285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accent2"/>
                </a:solidFill>
                <a:latin typeface="+mn-ea"/>
              </a:rPr>
              <a:t>click</a:t>
            </a:r>
            <a:endParaRPr lang="ko-KR" altLang="en-US" sz="1400" dirty="0">
              <a:solidFill>
                <a:schemeClr val="accent2"/>
              </a:solidFill>
              <a:latin typeface="+mn-ea"/>
            </a:endParaRPr>
          </a:p>
        </p:txBody>
      </p:sp>
      <p:sp>
        <p:nvSpPr>
          <p:cNvPr id="18" name="왼쪽 중괄호 17">
            <a:extLst>
              <a:ext uri="{FF2B5EF4-FFF2-40B4-BE49-F238E27FC236}">
                <a16:creationId xmlns:a16="http://schemas.microsoft.com/office/drawing/2014/main" id="{CE332B06-C924-4354-8C1A-A2AB92EA123D}"/>
              </a:ext>
            </a:extLst>
          </p:cNvPr>
          <p:cNvSpPr/>
          <p:nvPr/>
        </p:nvSpPr>
        <p:spPr>
          <a:xfrm>
            <a:off x="5842000" y="3562350"/>
            <a:ext cx="45719" cy="189387"/>
          </a:xfrm>
          <a:prstGeom prst="leftBrac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4ADFF474-686D-416A-86C3-9CD7608D3B76}"/>
              </a:ext>
            </a:extLst>
          </p:cNvPr>
          <p:cNvSpPr/>
          <p:nvPr/>
        </p:nvSpPr>
        <p:spPr>
          <a:xfrm>
            <a:off x="5956300" y="2063750"/>
            <a:ext cx="495300" cy="901699"/>
          </a:xfrm>
          <a:prstGeom prst="round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5" name="오른쪽 중괄호 24">
            <a:extLst>
              <a:ext uri="{FF2B5EF4-FFF2-40B4-BE49-F238E27FC236}">
                <a16:creationId xmlns:a16="http://schemas.microsoft.com/office/drawing/2014/main" id="{99CABA5E-2A91-405C-A7CA-D743ED20DA2C}"/>
              </a:ext>
            </a:extLst>
          </p:cNvPr>
          <p:cNvSpPr/>
          <p:nvPr/>
        </p:nvSpPr>
        <p:spPr>
          <a:xfrm>
            <a:off x="5039640" y="736600"/>
            <a:ext cx="129261" cy="852892"/>
          </a:xfrm>
          <a:prstGeom prst="rightBrac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C700A287-4E46-4EAA-A5FE-4193853F3BF2}"/>
              </a:ext>
            </a:extLst>
          </p:cNvPr>
          <p:cNvCxnSpPr>
            <a:stCxn id="25" idx="1"/>
          </p:cNvCxnSpPr>
          <p:nvPr/>
        </p:nvCxnSpPr>
        <p:spPr>
          <a:xfrm>
            <a:off x="5168901" y="1163046"/>
            <a:ext cx="787399" cy="9007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5831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2B3F9EF3-0CD7-BF45-A62B-CCE747692D8B}"/>
              </a:ext>
            </a:extLst>
          </p:cNvPr>
          <p:cNvSpPr/>
          <p:nvPr/>
        </p:nvSpPr>
        <p:spPr>
          <a:xfrm>
            <a:off x="235570" y="259482"/>
            <a:ext cx="9670430" cy="64265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63" dirty="0">
              <a:latin typeface="+mn-e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3B28E24-544C-4B74-8F2C-E7F4BBBAC81A}"/>
              </a:ext>
            </a:extLst>
          </p:cNvPr>
          <p:cNvSpPr txBox="1"/>
          <p:nvPr/>
        </p:nvSpPr>
        <p:spPr>
          <a:xfrm>
            <a:off x="391169" y="1206788"/>
            <a:ext cx="4263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EC8A62"/>
                </a:solidFill>
                <a:latin typeface="+mn-ea"/>
              </a:rPr>
              <a:t>네이버 </a:t>
            </a:r>
            <a:r>
              <a:rPr lang="en-US" altLang="ko-KR" b="1" dirty="0">
                <a:solidFill>
                  <a:srgbClr val="EC8A62"/>
                </a:solidFill>
                <a:latin typeface="+mn-ea"/>
              </a:rPr>
              <a:t>API</a:t>
            </a:r>
            <a:r>
              <a:rPr lang="ko-KR" altLang="en-US" b="1" dirty="0">
                <a:solidFill>
                  <a:srgbClr val="EC8A62"/>
                </a:solidFill>
                <a:latin typeface="+mn-ea"/>
              </a:rPr>
              <a:t> </a:t>
            </a:r>
            <a:r>
              <a:rPr lang="en-US" altLang="ko-KR" b="1" dirty="0">
                <a:solidFill>
                  <a:srgbClr val="EC8A62"/>
                </a:solidFill>
                <a:latin typeface="+mn-ea"/>
              </a:rPr>
              <a:t>–</a:t>
            </a:r>
            <a:r>
              <a:rPr lang="ko-KR" altLang="en-US" b="1" dirty="0">
                <a:solidFill>
                  <a:srgbClr val="EC8A62"/>
                </a:solidFill>
                <a:latin typeface="+mn-ea"/>
              </a:rPr>
              <a:t> 검색 기능 구현</a:t>
            </a:r>
            <a:endParaRPr lang="en-US" altLang="ko-KR" b="1" dirty="0">
              <a:solidFill>
                <a:srgbClr val="EC8A62"/>
              </a:solidFill>
              <a:latin typeface="+mn-ea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97742B75-B8B9-487E-B3B8-E5FF3049E6A0}"/>
              </a:ext>
            </a:extLst>
          </p:cNvPr>
          <p:cNvCxnSpPr>
            <a:cxnSpLocks/>
          </p:cNvCxnSpPr>
          <p:nvPr/>
        </p:nvCxnSpPr>
        <p:spPr>
          <a:xfrm>
            <a:off x="426551" y="1531376"/>
            <a:ext cx="9092601" cy="0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4180F67F-0724-4D66-A68F-0E73F2425794}"/>
              </a:ext>
            </a:extLst>
          </p:cNvPr>
          <p:cNvGrpSpPr/>
          <p:nvPr/>
        </p:nvGrpSpPr>
        <p:grpSpPr>
          <a:xfrm>
            <a:off x="479744" y="3993075"/>
            <a:ext cx="4066840" cy="718054"/>
            <a:chOff x="6657264" y="2669246"/>
            <a:chExt cx="2917716" cy="575075"/>
          </a:xfrm>
        </p:grpSpPr>
        <p:sp>
          <p:nvSpPr>
            <p:cNvPr id="66" name="삼각형 45">
              <a:extLst>
                <a:ext uri="{FF2B5EF4-FFF2-40B4-BE49-F238E27FC236}">
                  <a16:creationId xmlns:a16="http://schemas.microsoft.com/office/drawing/2014/main" id="{81BA3A99-2E6D-4C45-9040-29385300940B}"/>
                </a:ext>
              </a:extLst>
            </p:cNvPr>
            <p:cNvSpPr/>
            <p:nvPr/>
          </p:nvSpPr>
          <p:spPr>
            <a:xfrm rot="5400000">
              <a:off x="6652273" y="2730796"/>
              <a:ext cx="133104" cy="123122"/>
            </a:xfrm>
            <a:prstGeom prst="triangle">
              <a:avLst/>
            </a:prstGeom>
            <a:solidFill>
              <a:srgbClr val="F4BA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463">
                <a:latin typeface="+mn-ea"/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FF7742DA-91A1-4A0F-BD46-EF234665869B}"/>
                </a:ext>
              </a:extLst>
            </p:cNvPr>
            <p:cNvSpPr txBox="1"/>
            <p:nvPr/>
          </p:nvSpPr>
          <p:spPr>
            <a:xfrm>
              <a:off x="6812234" y="2669246"/>
              <a:ext cx="2762746" cy="2218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1200" b="1" dirty="0">
                  <a:latin typeface="+mn-ea"/>
                </a:rPr>
                <a:t>네이버 </a:t>
              </a:r>
              <a:r>
                <a:rPr kumimoji="1" lang="en-US" altLang="ko-KR" sz="1200" b="1" dirty="0">
                  <a:latin typeface="+mn-ea"/>
                </a:rPr>
                <a:t>Open </a:t>
              </a:r>
              <a:r>
                <a:rPr kumimoji="1" lang="en-US" altLang="ko-KR" sz="1200" b="1" dirty="0" err="1">
                  <a:latin typeface="+mn-ea"/>
                </a:rPr>
                <a:t>Api</a:t>
              </a:r>
              <a:r>
                <a:rPr kumimoji="1" lang="ko-KR" altLang="en-US" sz="1200" b="1" dirty="0">
                  <a:latin typeface="+mn-ea"/>
                </a:rPr>
                <a:t>를 적용한 검색</a:t>
              </a:r>
              <a:r>
                <a:rPr kumimoji="1" lang="en-US" altLang="ko-KR" sz="1200" b="1" dirty="0">
                  <a:latin typeface="+mn-ea"/>
                </a:rPr>
                <a:t>(</a:t>
              </a:r>
              <a:r>
                <a:rPr kumimoji="1" lang="ko-KR" altLang="en-US" sz="1200" b="1" dirty="0">
                  <a:latin typeface="+mn-ea"/>
                </a:rPr>
                <a:t>블로그</a:t>
              </a:r>
              <a:r>
                <a:rPr kumimoji="1" lang="en-US" altLang="ko-KR" sz="1200" b="1" dirty="0">
                  <a:latin typeface="+mn-ea"/>
                </a:rPr>
                <a:t>) </a:t>
              </a:r>
              <a:r>
                <a:rPr kumimoji="1" lang="ko-KR" altLang="en-US" sz="1200" b="1" dirty="0">
                  <a:latin typeface="+mn-ea"/>
                </a:rPr>
                <a:t>기능 구현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2D945192-38BF-4D10-9B7B-47EF81C22699}"/>
                </a:ext>
              </a:extLst>
            </p:cNvPr>
            <p:cNvSpPr txBox="1"/>
            <p:nvPr/>
          </p:nvSpPr>
          <p:spPr>
            <a:xfrm>
              <a:off x="6657264" y="3001269"/>
              <a:ext cx="2227895" cy="2430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71450" indent="-171450">
                <a:lnSpc>
                  <a:spcPct val="150000"/>
                </a:lnSpc>
                <a:buFontTx/>
                <a:buChar char="-"/>
              </a:pPr>
              <a:r>
                <a:rPr kumimoji="1" lang="ko-KR" altLang="en-US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검색할 내용을 </a:t>
              </a:r>
              <a:r>
                <a:rPr kumimoji="1" lang="en-US" altLang="ko-KR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ajax</a:t>
              </a:r>
              <a:r>
                <a:rPr kumimoji="1" lang="ko-KR" altLang="en-US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로 비동기 처리하였습니다</a:t>
              </a:r>
              <a:r>
                <a:rPr kumimoji="1" lang="en-US" altLang="ko-KR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.</a:t>
              </a:r>
              <a:endParaRPr kumimoji="1" lang="en-US" altLang="ko-KR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E9A104C5-DCA6-476A-B36A-C24365663F80}"/>
              </a:ext>
            </a:extLst>
          </p:cNvPr>
          <p:cNvGrpSpPr/>
          <p:nvPr/>
        </p:nvGrpSpPr>
        <p:grpSpPr>
          <a:xfrm>
            <a:off x="351449" y="452819"/>
            <a:ext cx="3866590" cy="646696"/>
            <a:chOff x="351449" y="452819"/>
            <a:chExt cx="3866590" cy="646696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7109E8D-2E3E-4019-90D4-2B39955242B8}"/>
                </a:ext>
              </a:extLst>
            </p:cNvPr>
            <p:cNvSpPr txBox="1"/>
            <p:nvPr/>
          </p:nvSpPr>
          <p:spPr>
            <a:xfrm>
              <a:off x="457379" y="853294"/>
              <a:ext cx="128227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>
                  <a:solidFill>
                    <a:schemeClr val="accent3">
                      <a:lumMod val="75000"/>
                    </a:schemeClr>
                  </a:solidFill>
                  <a:latin typeface="+mn-ea"/>
                </a:rPr>
                <a:t>인적사항</a:t>
              </a:r>
              <a:endParaRPr lang="ko-KR" altLang="en-US" sz="700" dirty="0">
                <a:solidFill>
                  <a:schemeClr val="accent3">
                    <a:lumMod val="75000"/>
                  </a:schemeClr>
                </a:solidFill>
                <a:latin typeface="+mn-ea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08B42251-6103-408A-B0BD-FB4213599EF3}"/>
                </a:ext>
              </a:extLst>
            </p:cNvPr>
            <p:cNvSpPr txBox="1"/>
            <p:nvPr/>
          </p:nvSpPr>
          <p:spPr>
            <a:xfrm>
              <a:off x="1164070" y="864362"/>
              <a:ext cx="830163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900" dirty="0">
                <a:solidFill>
                  <a:schemeClr val="accent3">
                    <a:lumMod val="75000"/>
                  </a:schemeClr>
                </a:solidFill>
                <a:latin typeface="+mn-ea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3C26D15E-0562-4100-9D37-6B58BA0C3DF2}"/>
                </a:ext>
              </a:extLst>
            </p:cNvPr>
            <p:cNvSpPr txBox="1"/>
            <p:nvPr/>
          </p:nvSpPr>
          <p:spPr>
            <a:xfrm>
              <a:off x="1164070" y="853294"/>
              <a:ext cx="128227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latin typeface="+mn-ea"/>
                </a:rPr>
                <a:t>PROJECTS</a:t>
              </a:r>
              <a:endParaRPr lang="ko-KR" altLang="en-US" sz="900" b="1" dirty="0">
                <a:latin typeface="+mn-ea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AFB963A3-23FA-4D8E-B55C-C688B4682869}"/>
                </a:ext>
              </a:extLst>
            </p:cNvPr>
            <p:cNvSpPr txBox="1"/>
            <p:nvPr/>
          </p:nvSpPr>
          <p:spPr>
            <a:xfrm>
              <a:off x="1994233" y="849992"/>
              <a:ext cx="119406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교내외활동</a:t>
              </a:r>
              <a:r>
                <a:rPr lang="en-US" altLang="ko-KR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/</a:t>
              </a:r>
              <a:r>
                <a:rPr lang="ko-KR" alt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자격증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C02FF3CE-CBA4-4A7B-A1FA-F6779D7FC304}"/>
                </a:ext>
              </a:extLst>
            </p:cNvPr>
            <p:cNvSpPr txBox="1"/>
            <p:nvPr/>
          </p:nvSpPr>
          <p:spPr>
            <a:xfrm>
              <a:off x="351449" y="452819"/>
              <a:ext cx="38665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rgbClr val="EC8A62"/>
                  </a:solidFill>
                  <a:latin typeface="+mn-ea"/>
                </a:rPr>
                <a:t>  </a:t>
              </a:r>
              <a:r>
                <a:rPr lang="en-US" altLang="ko-KR" b="1" dirty="0">
                  <a:solidFill>
                    <a:srgbClr val="EC8A62"/>
                  </a:solidFill>
                  <a:latin typeface="+mn-ea"/>
                </a:rPr>
                <a:t>[PORTFOLIO] </a:t>
              </a:r>
              <a:r>
                <a:rPr lang="ko-KR" altLang="en-US" b="1" dirty="0">
                  <a:solidFill>
                    <a:srgbClr val="EC8A62"/>
                  </a:solidFill>
                  <a:latin typeface="+mn-ea"/>
                </a:rPr>
                <a:t>쇼핑몰 사이트 구현</a:t>
              </a:r>
              <a:endParaRPr lang="ko-KR" altLang="en-US" sz="1000" b="1" dirty="0">
                <a:solidFill>
                  <a:srgbClr val="EC8A62"/>
                </a:solidFill>
                <a:latin typeface="+mn-ea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554EF299-8297-46A2-B344-EBE96A5502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4453" y="452819"/>
            <a:ext cx="3334628" cy="3899393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3BBD3FE-60D3-47BB-999D-1C526FDE0F5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5298"/>
          <a:stretch/>
        </p:blipFill>
        <p:spPr>
          <a:xfrm>
            <a:off x="425391" y="1578605"/>
            <a:ext cx="4422131" cy="2269495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sp>
        <p:nvSpPr>
          <p:cNvPr id="14" name="왼쪽 중괄호 13">
            <a:extLst>
              <a:ext uri="{FF2B5EF4-FFF2-40B4-BE49-F238E27FC236}">
                <a16:creationId xmlns:a16="http://schemas.microsoft.com/office/drawing/2014/main" id="{654FAA1B-6DAE-4CEC-8639-F3EB6148685E}"/>
              </a:ext>
            </a:extLst>
          </p:cNvPr>
          <p:cNvSpPr/>
          <p:nvPr/>
        </p:nvSpPr>
        <p:spPr>
          <a:xfrm>
            <a:off x="5917534" y="1879600"/>
            <a:ext cx="210216" cy="2269483"/>
          </a:xfrm>
          <a:prstGeom prst="leftBrac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0D737E61-F397-460D-9629-529BCF05D294}"/>
              </a:ext>
            </a:extLst>
          </p:cNvPr>
          <p:cNvCxnSpPr>
            <a:endCxn id="14" idx="1"/>
          </p:cNvCxnSpPr>
          <p:nvPr/>
        </p:nvCxnSpPr>
        <p:spPr>
          <a:xfrm>
            <a:off x="3778250" y="2171700"/>
            <a:ext cx="2139284" cy="8426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2070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2B3F9EF3-0CD7-BF45-A62B-CCE747692D8B}"/>
              </a:ext>
            </a:extLst>
          </p:cNvPr>
          <p:cNvSpPr/>
          <p:nvPr/>
        </p:nvSpPr>
        <p:spPr>
          <a:xfrm>
            <a:off x="235570" y="259482"/>
            <a:ext cx="9670430" cy="64265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63" dirty="0">
              <a:latin typeface="+mn-e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3B28E24-544C-4B74-8F2C-E7F4BBBAC81A}"/>
              </a:ext>
            </a:extLst>
          </p:cNvPr>
          <p:cNvSpPr txBox="1"/>
          <p:nvPr/>
        </p:nvSpPr>
        <p:spPr>
          <a:xfrm>
            <a:off x="391169" y="1206788"/>
            <a:ext cx="4263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EC8A62"/>
                </a:solidFill>
                <a:latin typeface="+mn-ea"/>
              </a:rPr>
              <a:t>관리자페이지 </a:t>
            </a:r>
            <a:r>
              <a:rPr lang="en-US" altLang="ko-KR" sz="1400" b="1" dirty="0">
                <a:solidFill>
                  <a:srgbClr val="EC8A62"/>
                </a:solidFill>
                <a:latin typeface="+mn-ea"/>
              </a:rPr>
              <a:t>– </a:t>
            </a:r>
            <a:r>
              <a:rPr lang="en-US" altLang="ko-KR" sz="1400" b="1" dirty="0" err="1">
                <a:solidFill>
                  <a:srgbClr val="EC8A62"/>
                </a:solidFill>
                <a:latin typeface="+mn-ea"/>
              </a:rPr>
              <a:t>Qna</a:t>
            </a:r>
            <a:r>
              <a:rPr lang="en-US" altLang="ko-KR" sz="1400" b="1" dirty="0">
                <a:solidFill>
                  <a:srgbClr val="EC8A62"/>
                </a:solidFill>
                <a:latin typeface="+mn-ea"/>
              </a:rPr>
              <a:t> : </a:t>
            </a:r>
            <a:r>
              <a:rPr lang="ko-KR" altLang="en-US" sz="1400" b="1" dirty="0">
                <a:solidFill>
                  <a:srgbClr val="EC8A62"/>
                </a:solidFill>
                <a:latin typeface="+mn-ea"/>
              </a:rPr>
              <a:t>글쓰기</a:t>
            </a:r>
            <a:r>
              <a:rPr lang="en-US" altLang="ko-KR" sz="1400" b="1" dirty="0">
                <a:solidFill>
                  <a:srgbClr val="EC8A62"/>
                </a:solidFill>
                <a:latin typeface="+mn-ea"/>
              </a:rPr>
              <a:t>(create)</a:t>
            </a:r>
            <a:endParaRPr lang="en-US" altLang="ko-KR" b="1" dirty="0">
              <a:solidFill>
                <a:srgbClr val="EC8A62"/>
              </a:solidFill>
              <a:latin typeface="+mn-ea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97742B75-B8B9-487E-B3B8-E5FF3049E6A0}"/>
              </a:ext>
            </a:extLst>
          </p:cNvPr>
          <p:cNvCxnSpPr>
            <a:cxnSpLocks/>
          </p:cNvCxnSpPr>
          <p:nvPr/>
        </p:nvCxnSpPr>
        <p:spPr>
          <a:xfrm>
            <a:off x="426551" y="1531376"/>
            <a:ext cx="9092601" cy="0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4180F67F-0724-4D66-A68F-0E73F2425794}"/>
              </a:ext>
            </a:extLst>
          </p:cNvPr>
          <p:cNvGrpSpPr/>
          <p:nvPr/>
        </p:nvGrpSpPr>
        <p:grpSpPr>
          <a:xfrm>
            <a:off x="486103" y="4501077"/>
            <a:ext cx="4687502" cy="749280"/>
            <a:chOff x="6657264" y="2669246"/>
            <a:chExt cx="3363001" cy="600083"/>
          </a:xfrm>
        </p:grpSpPr>
        <p:sp>
          <p:nvSpPr>
            <p:cNvPr id="66" name="삼각형 45">
              <a:extLst>
                <a:ext uri="{FF2B5EF4-FFF2-40B4-BE49-F238E27FC236}">
                  <a16:creationId xmlns:a16="http://schemas.microsoft.com/office/drawing/2014/main" id="{81BA3A99-2E6D-4C45-9040-29385300940B}"/>
                </a:ext>
              </a:extLst>
            </p:cNvPr>
            <p:cNvSpPr/>
            <p:nvPr/>
          </p:nvSpPr>
          <p:spPr>
            <a:xfrm rot="5400000">
              <a:off x="6652273" y="2730796"/>
              <a:ext cx="133104" cy="123122"/>
            </a:xfrm>
            <a:prstGeom prst="triangle">
              <a:avLst/>
            </a:prstGeom>
            <a:solidFill>
              <a:srgbClr val="F4BA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463">
                <a:latin typeface="+mn-ea"/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FF7742DA-91A1-4A0F-BD46-EF234665869B}"/>
                </a:ext>
              </a:extLst>
            </p:cNvPr>
            <p:cNvSpPr txBox="1"/>
            <p:nvPr/>
          </p:nvSpPr>
          <p:spPr>
            <a:xfrm>
              <a:off x="6812234" y="2669246"/>
              <a:ext cx="2254834" cy="2218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b="1" dirty="0">
                  <a:latin typeface="+mn-ea"/>
                </a:rPr>
                <a:t>QNA </a:t>
              </a:r>
              <a:r>
                <a:rPr kumimoji="1" lang="ko-KR" altLang="en-US" sz="1200" b="1" dirty="0">
                  <a:latin typeface="+mn-ea"/>
                </a:rPr>
                <a:t>글쓰기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2D945192-38BF-4D10-9B7B-47EF81C22699}"/>
                </a:ext>
              </a:extLst>
            </p:cNvPr>
            <p:cNvSpPr txBox="1"/>
            <p:nvPr/>
          </p:nvSpPr>
          <p:spPr>
            <a:xfrm>
              <a:off x="6657264" y="3001269"/>
              <a:ext cx="3363001" cy="2680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71450" indent="-171450">
                <a:lnSpc>
                  <a:spcPct val="150000"/>
                </a:lnSpc>
                <a:buFontTx/>
                <a:buChar char="-"/>
              </a:pPr>
              <a:r>
                <a:rPr kumimoji="1" lang="en-US" altLang="ko-KR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Form, post</a:t>
              </a:r>
              <a:r>
                <a:rPr kumimoji="1" lang="ko-KR" altLang="en-US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방식</a:t>
              </a:r>
              <a:r>
                <a:rPr kumimoji="1" lang="en-US" altLang="ko-KR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. &lt;select&gt;</a:t>
              </a:r>
              <a:r>
                <a:rPr kumimoji="1" lang="ko-KR" altLang="en-US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태그를 사용하여</a:t>
              </a:r>
              <a:r>
                <a:rPr kumimoji="1" lang="en-US" altLang="ko-KR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, </a:t>
              </a:r>
              <a:r>
                <a:rPr kumimoji="1" lang="en-US" altLang="ko-KR" sz="105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Qna</a:t>
              </a:r>
              <a:r>
                <a:rPr kumimoji="1" lang="ko-KR" altLang="en-US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종류 선택이 가능합니다</a:t>
              </a:r>
              <a:r>
                <a:rPr kumimoji="1" lang="en-US" altLang="ko-KR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.</a:t>
              </a:r>
              <a:endParaRPr kumimoji="1" lang="ko-KR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E9A104C5-DCA6-476A-B36A-C24365663F80}"/>
              </a:ext>
            </a:extLst>
          </p:cNvPr>
          <p:cNvGrpSpPr/>
          <p:nvPr/>
        </p:nvGrpSpPr>
        <p:grpSpPr>
          <a:xfrm>
            <a:off x="351449" y="452819"/>
            <a:ext cx="3866590" cy="646696"/>
            <a:chOff x="351449" y="452819"/>
            <a:chExt cx="3866590" cy="646696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7109E8D-2E3E-4019-90D4-2B39955242B8}"/>
                </a:ext>
              </a:extLst>
            </p:cNvPr>
            <p:cNvSpPr txBox="1"/>
            <p:nvPr/>
          </p:nvSpPr>
          <p:spPr>
            <a:xfrm>
              <a:off x="457379" y="853294"/>
              <a:ext cx="128227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>
                  <a:solidFill>
                    <a:schemeClr val="accent3">
                      <a:lumMod val="75000"/>
                    </a:schemeClr>
                  </a:solidFill>
                  <a:latin typeface="+mn-ea"/>
                </a:rPr>
                <a:t>인적사항</a:t>
              </a:r>
              <a:endParaRPr lang="ko-KR" altLang="en-US" sz="700" dirty="0">
                <a:solidFill>
                  <a:schemeClr val="accent3">
                    <a:lumMod val="75000"/>
                  </a:schemeClr>
                </a:solidFill>
                <a:latin typeface="+mn-ea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08B42251-6103-408A-B0BD-FB4213599EF3}"/>
                </a:ext>
              </a:extLst>
            </p:cNvPr>
            <p:cNvSpPr txBox="1"/>
            <p:nvPr/>
          </p:nvSpPr>
          <p:spPr>
            <a:xfrm>
              <a:off x="1164070" y="864362"/>
              <a:ext cx="830163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900" dirty="0">
                <a:solidFill>
                  <a:schemeClr val="accent3">
                    <a:lumMod val="75000"/>
                  </a:schemeClr>
                </a:solidFill>
                <a:latin typeface="+mn-ea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3C26D15E-0562-4100-9D37-6B58BA0C3DF2}"/>
                </a:ext>
              </a:extLst>
            </p:cNvPr>
            <p:cNvSpPr txBox="1"/>
            <p:nvPr/>
          </p:nvSpPr>
          <p:spPr>
            <a:xfrm>
              <a:off x="1164070" y="853294"/>
              <a:ext cx="128227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latin typeface="+mn-ea"/>
                </a:rPr>
                <a:t>PROJECTS</a:t>
              </a:r>
              <a:endParaRPr lang="ko-KR" altLang="en-US" sz="900" b="1" dirty="0">
                <a:latin typeface="+mn-ea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AFB963A3-23FA-4D8E-B55C-C688B4682869}"/>
                </a:ext>
              </a:extLst>
            </p:cNvPr>
            <p:cNvSpPr txBox="1"/>
            <p:nvPr/>
          </p:nvSpPr>
          <p:spPr>
            <a:xfrm>
              <a:off x="1994233" y="849992"/>
              <a:ext cx="119406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교내외활동</a:t>
              </a:r>
              <a:r>
                <a:rPr lang="en-US" altLang="ko-KR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/</a:t>
              </a:r>
              <a:r>
                <a:rPr lang="ko-KR" alt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자격증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C02FF3CE-CBA4-4A7B-A1FA-F6779D7FC304}"/>
                </a:ext>
              </a:extLst>
            </p:cNvPr>
            <p:cNvSpPr txBox="1"/>
            <p:nvPr/>
          </p:nvSpPr>
          <p:spPr>
            <a:xfrm>
              <a:off x="351449" y="452819"/>
              <a:ext cx="38665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rgbClr val="EC8A62"/>
                  </a:solidFill>
                  <a:latin typeface="+mn-ea"/>
                </a:rPr>
                <a:t>  </a:t>
              </a:r>
              <a:r>
                <a:rPr lang="en-US" altLang="ko-KR" b="1" dirty="0">
                  <a:solidFill>
                    <a:srgbClr val="EC8A62"/>
                  </a:solidFill>
                  <a:latin typeface="+mn-ea"/>
                </a:rPr>
                <a:t>[PORTFOLIO] </a:t>
              </a:r>
              <a:r>
                <a:rPr lang="ko-KR" altLang="en-US" b="1" dirty="0">
                  <a:solidFill>
                    <a:srgbClr val="EC8A62"/>
                  </a:solidFill>
                  <a:latin typeface="+mn-ea"/>
                </a:rPr>
                <a:t>쇼핑몰 사이트 구현</a:t>
              </a:r>
              <a:endParaRPr lang="ko-KR" altLang="en-US" sz="1000" b="1" dirty="0">
                <a:solidFill>
                  <a:srgbClr val="EC8A62"/>
                </a:solidFill>
                <a:latin typeface="+mn-ea"/>
              </a:endParaRPr>
            </a:p>
          </p:txBody>
        </p:sp>
      </p:grpSp>
      <p:pic>
        <p:nvPicPr>
          <p:cNvPr id="3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6D81A6C9-5703-46C2-9F3F-B456FE8819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9079"/>
          <a:stretch/>
        </p:blipFill>
        <p:spPr>
          <a:xfrm>
            <a:off x="1756707" y="1599267"/>
            <a:ext cx="1896209" cy="2717680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23B01BF-FFE6-48E3-85E6-B12260EE17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7644" y="1599267"/>
            <a:ext cx="2133368" cy="1733785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E345A22-B157-41FE-91C3-45C7B31526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18513" y="2563885"/>
            <a:ext cx="2178298" cy="1730230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6A3EB4D7-E3F7-4F4B-8D08-BF9CE1B7750F}"/>
              </a:ext>
            </a:extLst>
          </p:cNvPr>
          <p:cNvSpPr/>
          <p:nvPr/>
        </p:nvSpPr>
        <p:spPr>
          <a:xfrm>
            <a:off x="1805208" y="2074197"/>
            <a:ext cx="493492" cy="196850"/>
          </a:xfrm>
          <a:prstGeom prst="round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93E1ADFB-233C-49D7-BBD3-C42040AC780D}"/>
              </a:ext>
            </a:extLst>
          </p:cNvPr>
          <p:cNvCxnSpPr>
            <a:cxnSpLocks/>
            <a:stCxn id="15" idx="3"/>
            <a:endCxn id="8" idx="1"/>
          </p:cNvCxnSpPr>
          <p:nvPr/>
        </p:nvCxnSpPr>
        <p:spPr>
          <a:xfrm>
            <a:off x="2298700" y="2172622"/>
            <a:ext cx="2408944" cy="2935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D19F9F6F-B981-4917-9291-E21131485C34}"/>
              </a:ext>
            </a:extLst>
          </p:cNvPr>
          <p:cNvCxnSpPr>
            <a:cxnSpLocks/>
          </p:cNvCxnSpPr>
          <p:nvPr/>
        </p:nvCxnSpPr>
        <p:spPr>
          <a:xfrm>
            <a:off x="5174053" y="2087578"/>
            <a:ext cx="535280" cy="8705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0A7D5656-027F-4BFD-8988-D72122922E5A}"/>
              </a:ext>
            </a:extLst>
          </p:cNvPr>
          <p:cNvGrpSpPr/>
          <p:nvPr/>
        </p:nvGrpSpPr>
        <p:grpSpPr>
          <a:xfrm>
            <a:off x="498804" y="5326577"/>
            <a:ext cx="3920797" cy="749280"/>
            <a:chOff x="6657264" y="2669246"/>
            <a:chExt cx="2812936" cy="600083"/>
          </a:xfrm>
        </p:grpSpPr>
        <p:sp>
          <p:nvSpPr>
            <p:cNvPr id="45" name="삼각형 45">
              <a:extLst>
                <a:ext uri="{FF2B5EF4-FFF2-40B4-BE49-F238E27FC236}">
                  <a16:creationId xmlns:a16="http://schemas.microsoft.com/office/drawing/2014/main" id="{5FAD3644-A1E4-469A-B25B-E0ECDF4084D0}"/>
                </a:ext>
              </a:extLst>
            </p:cNvPr>
            <p:cNvSpPr/>
            <p:nvPr/>
          </p:nvSpPr>
          <p:spPr>
            <a:xfrm rot="5400000">
              <a:off x="6652273" y="2730796"/>
              <a:ext cx="133104" cy="123122"/>
            </a:xfrm>
            <a:prstGeom prst="triangle">
              <a:avLst/>
            </a:prstGeom>
            <a:solidFill>
              <a:srgbClr val="F4BA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463">
                <a:latin typeface="+mn-ea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4F91679C-695A-4CE7-B22F-3F74EA652D84}"/>
                </a:ext>
              </a:extLst>
            </p:cNvPr>
            <p:cNvSpPr txBox="1"/>
            <p:nvPr/>
          </p:nvSpPr>
          <p:spPr>
            <a:xfrm>
              <a:off x="6812234" y="2669246"/>
              <a:ext cx="2657966" cy="2218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1200" b="1" dirty="0">
                  <a:latin typeface="+mn-ea"/>
                </a:rPr>
                <a:t>좌측 관리자 메뉴 고정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3E51E201-C57D-4ADD-9454-9889DC909E73}"/>
                </a:ext>
              </a:extLst>
            </p:cNvPr>
            <p:cNvSpPr txBox="1"/>
            <p:nvPr/>
          </p:nvSpPr>
          <p:spPr>
            <a:xfrm>
              <a:off x="6657264" y="3001269"/>
              <a:ext cx="2344049" cy="2680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71450" indent="-171450">
                <a:lnSpc>
                  <a:spcPct val="150000"/>
                </a:lnSpc>
                <a:buFontTx/>
                <a:buChar char="-"/>
              </a:pPr>
              <a:r>
                <a:rPr kumimoji="1" lang="en-US" altLang="ko-KR" sz="105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Thymeleaf:fragmen</a:t>
              </a:r>
              <a:r>
                <a:rPr kumimoji="1" lang="ko-KR" altLang="en-US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를 이용하여</a:t>
              </a:r>
              <a:r>
                <a:rPr kumimoji="1" lang="en-US" altLang="ko-KR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 </a:t>
              </a:r>
              <a:r>
                <a:rPr kumimoji="1" lang="ko-KR" altLang="en-US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구현하였습니다</a:t>
              </a:r>
              <a:r>
                <a:rPr kumimoji="1" lang="en-US" altLang="ko-KR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.</a:t>
              </a:r>
              <a:endParaRPr kumimoji="1" lang="ko-KR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41525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2B3F9EF3-0CD7-BF45-A62B-CCE747692D8B}"/>
              </a:ext>
            </a:extLst>
          </p:cNvPr>
          <p:cNvSpPr/>
          <p:nvPr/>
        </p:nvSpPr>
        <p:spPr>
          <a:xfrm>
            <a:off x="235570" y="259482"/>
            <a:ext cx="9670430" cy="64265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63" dirty="0">
              <a:latin typeface="+mn-e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3B28E24-544C-4B74-8F2C-E7F4BBBAC81A}"/>
              </a:ext>
            </a:extLst>
          </p:cNvPr>
          <p:cNvSpPr txBox="1"/>
          <p:nvPr/>
        </p:nvSpPr>
        <p:spPr>
          <a:xfrm>
            <a:off x="391168" y="1206788"/>
            <a:ext cx="5986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EC8A62"/>
                </a:solidFill>
                <a:latin typeface="+mn-ea"/>
              </a:rPr>
              <a:t>관리자페이지 </a:t>
            </a:r>
            <a:r>
              <a:rPr lang="en-US" altLang="ko-KR" sz="1400" b="1" dirty="0">
                <a:solidFill>
                  <a:srgbClr val="EC8A62"/>
                </a:solidFill>
                <a:latin typeface="+mn-ea"/>
              </a:rPr>
              <a:t>– </a:t>
            </a:r>
            <a:r>
              <a:rPr lang="en-US" altLang="ko-KR" sz="1400" b="1" dirty="0" err="1">
                <a:solidFill>
                  <a:srgbClr val="EC8A62"/>
                </a:solidFill>
                <a:latin typeface="+mn-ea"/>
              </a:rPr>
              <a:t>Qna</a:t>
            </a:r>
            <a:r>
              <a:rPr lang="en-US" altLang="ko-KR" sz="1400" b="1" dirty="0">
                <a:solidFill>
                  <a:srgbClr val="EC8A62"/>
                </a:solidFill>
                <a:latin typeface="+mn-ea"/>
              </a:rPr>
              <a:t> : </a:t>
            </a:r>
            <a:r>
              <a:rPr lang="ko-KR" altLang="en-US" sz="1400" b="1" dirty="0">
                <a:solidFill>
                  <a:srgbClr val="EC8A62"/>
                </a:solidFill>
                <a:latin typeface="+mn-ea"/>
              </a:rPr>
              <a:t>목록</a:t>
            </a:r>
            <a:r>
              <a:rPr lang="en-US" altLang="ko-KR" sz="1400" b="1" dirty="0">
                <a:solidFill>
                  <a:srgbClr val="EC8A62"/>
                </a:solidFill>
                <a:latin typeface="+mn-ea"/>
              </a:rPr>
              <a:t>(</a:t>
            </a:r>
            <a:r>
              <a:rPr lang="ko-KR" altLang="en-US" sz="1400" b="1" dirty="0">
                <a:solidFill>
                  <a:srgbClr val="EC8A62"/>
                </a:solidFill>
                <a:latin typeface="+mn-ea"/>
              </a:rPr>
              <a:t>조회</a:t>
            </a:r>
            <a:r>
              <a:rPr lang="en-US" altLang="ko-KR" sz="1400" b="1" dirty="0">
                <a:solidFill>
                  <a:srgbClr val="EC8A62"/>
                </a:solidFill>
                <a:latin typeface="+mn-ea"/>
              </a:rPr>
              <a:t>, </a:t>
            </a:r>
            <a:r>
              <a:rPr lang="ko-KR" altLang="en-US" sz="1400" b="1" dirty="0">
                <a:solidFill>
                  <a:srgbClr val="EC8A62"/>
                </a:solidFill>
                <a:latin typeface="+mn-ea"/>
              </a:rPr>
              <a:t>삭제</a:t>
            </a:r>
            <a:r>
              <a:rPr lang="en-US" altLang="ko-KR" sz="1400" b="1" dirty="0">
                <a:solidFill>
                  <a:srgbClr val="EC8A62"/>
                </a:solidFill>
                <a:latin typeface="+mn-ea"/>
              </a:rPr>
              <a:t>)</a:t>
            </a:r>
            <a:endParaRPr lang="en-US" altLang="ko-KR" b="1" dirty="0">
              <a:solidFill>
                <a:srgbClr val="EC8A62"/>
              </a:solidFill>
              <a:latin typeface="+mn-ea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97742B75-B8B9-487E-B3B8-E5FF3049E6A0}"/>
              </a:ext>
            </a:extLst>
          </p:cNvPr>
          <p:cNvCxnSpPr>
            <a:cxnSpLocks/>
          </p:cNvCxnSpPr>
          <p:nvPr/>
        </p:nvCxnSpPr>
        <p:spPr>
          <a:xfrm>
            <a:off x="426551" y="1531376"/>
            <a:ext cx="9092601" cy="0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4180F67F-0724-4D66-A68F-0E73F2425794}"/>
              </a:ext>
            </a:extLst>
          </p:cNvPr>
          <p:cNvGrpSpPr/>
          <p:nvPr/>
        </p:nvGrpSpPr>
        <p:grpSpPr>
          <a:xfrm>
            <a:off x="486107" y="4405825"/>
            <a:ext cx="5089855" cy="718054"/>
            <a:chOff x="6657264" y="2669246"/>
            <a:chExt cx="3651664" cy="575075"/>
          </a:xfrm>
        </p:grpSpPr>
        <p:sp>
          <p:nvSpPr>
            <p:cNvPr id="66" name="삼각형 45">
              <a:extLst>
                <a:ext uri="{FF2B5EF4-FFF2-40B4-BE49-F238E27FC236}">
                  <a16:creationId xmlns:a16="http://schemas.microsoft.com/office/drawing/2014/main" id="{81BA3A99-2E6D-4C45-9040-29385300940B}"/>
                </a:ext>
              </a:extLst>
            </p:cNvPr>
            <p:cNvSpPr/>
            <p:nvPr/>
          </p:nvSpPr>
          <p:spPr>
            <a:xfrm rot="5400000">
              <a:off x="6652273" y="2730796"/>
              <a:ext cx="133104" cy="123122"/>
            </a:xfrm>
            <a:prstGeom prst="triangle">
              <a:avLst/>
            </a:prstGeom>
            <a:solidFill>
              <a:srgbClr val="F4BA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463">
                <a:latin typeface="+mn-ea"/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FF7742DA-91A1-4A0F-BD46-EF234665869B}"/>
                </a:ext>
              </a:extLst>
            </p:cNvPr>
            <p:cNvSpPr txBox="1"/>
            <p:nvPr/>
          </p:nvSpPr>
          <p:spPr>
            <a:xfrm>
              <a:off x="6812234" y="2669246"/>
              <a:ext cx="2254834" cy="2218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b="1" dirty="0">
                  <a:latin typeface="+mn-ea"/>
                </a:rPr>
                <a:t>QNA </a:t>
              </a:r>
              <a:r>
                <a:rPr kumimoji="1" lang="ko-KR" altLang="en-US" sz="1200" b="1" dirty="0">
                  <a:latin typeface="+mn-ea"/>
                </a:rPr>
                <a:t>항목 가져오기 </a:t>
              </a:r>
              <a:r>
                <a:rPr kumimoji="1" lang="en-US" altLang="ko-KR" sz="1200" b="1" dirty="0">
                  <a:latin typeface="+mn-ea"/>
                </a:rPr>
                <a:t>- ajax</a:t>
              </a:r>
              <a:endParaRPr kumimoji="1" lang="ko-KR" altLang="en-US" sz="1200" b="1" dirty="0">
                <a:latin typeface="+mn-ea"/>
              </a:endParaRP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2D945192-38BF-4D10-9B7B-47EF81C22699}"/>
                </a:ext>
              </a:extLst>
            </p:cNvPr>
            <p:cNvSpPr txBox="1"/>
            <p:nvPr/>
          </p:nvSpPr>
          <p:spPr>
            <a:xfrm>
              <a:off x="6657264" y="3001269"/>
              <a:ext cx="3651664" cy="2430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71450" indent="-171450">
                <a:lnSpc>
                  <a:spcPct val="150000"/>
                </a:lnSpc>
                <a:buFontTx/>
                <a:buChar char="-"/>
              </a:pPr>
              <a:r>
                <a:rPr kumimoji="1" lang="en-US" altLang="ko-KR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AJAX</a:t>
              </a:r>
              <a:r>
                <a:rPr kumimoji="1" lang="ko-KR" altLang="en-US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를 이용하여</a:t>
              </a:r>
              <a:r>
                <a:rPr kumimoji="1" lang="en-US" altLang="ko-KR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, </a:t>
              </a:r>
              <a:r>
                <a:rPr kumimoji="1" lang="en-US" altLang="ko-KR" sz="105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Qna</a:t>
              </a:r>
              <a:r>
                <a:rPr kumimoji="1" lang="ko-KR" altLang="en-US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의 종류</a:t>
              </a:r>
              <a:r>
                <a:rPr kumimoji="1" lang="en-US" altLang="ko-KR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(division)</a:t>
              </a:r>
              <a:r>
                <a:rPr kumimoji="1" lang="ko-KR" altLang="en-US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에 따라서 항목을 비동기로 가져옵니다</a:t>
              </a:r>
              <a:r>
                <a:rPr kumimoji="1" lang="en-US" altLang="ko-KR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.</a:t>
              </a:r>
              <a:endParaRPr kumimoji="1" lang="en-US" altLang="ko-KR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FC324F95-CE82-4422-BEDA-C2A16B8DF20A}"/>
              </a:ext>
            </a:extLst>
          </p:cNvPr>
          <p:cNvGrpSpPr/>
          <p:nvPr/>
        </p:nvGrpSpPr>
        <p:grpSpPr>
          <a:xfrm>
            <a:off x="487582" y="5409417"/>
            <a:ext cx="3404578" cy="276999"/>
            <a:chOff x="6657264" y="2669246"/>
            <a:chExt cx="3404578" cy="276999"/>
          </a:xfrm>
        </p:grpSpPr>
        <p:sp>
          <p:nvSpPr>
            <p:cNvPr id="41" name="삼각형 45">
              <a:extLst>
                <a:ext uri="{FF2B5EF4-FFF2-40B4-BE49-F238E27FC236}">
                  <a16:creationId xmlns:a16="http://schemas.microsoft.com/office/drawing/2014/main" id="{D388C479-18A2-4B30-B7DE-E86629EFF036}"/>
                </a:ext>
              </a:extLst>
            </p:cNvPr>
            <p:cNvSpPr/>
            <p:nvPr/>
          </p:nvSpPr>
          <p:spPr>
            <a:xfrm rot="5400000">
              <a:off x="6652273" y="2730796"/>
              <a:ext cx="133104" cy="123122"/>
            </a:xfrm>
            <a:prstGeom prst="triangle">
              <a:avLst/>
            </a:prstGeom>
            <a:solidFill>
              <a:srgbClr val="F4BA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463">
                <a:latin typeface="+mn-ea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854B35D6-B20E-4DCA-BCCC-C1225D4E8A97}"/>
                </a:ext>
              </a:extLst>
            </p:cNvPr>
            <p:cNvSpPr txBox="1"/>
            <p:nvPr/>
          </p:nvSpPr>
          <p:spPr>
            <a:xfrm>
              <a:off x="6812234" y="2669246"/>
              <a:ext cx="32496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b="1" dirty="0">
                  <a:latin typeface="+mn-ea"/>
                </a:rPr>
                <a:t>QNA </a:t>
              </a:r>
              <a:r>
                <a:rPr kumimoji="1" lang="ko-KR" altLang="en-US" sz="1200" b="1" dirty="0">
                  <a:latin typeface="+mn-ea"/>
                </a:rPr>
                <a:t>항목 삭제</a:t>
              </a:r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E9A104C5-DCA6-476A-B36A-C24365663F80}"/>
              </a:ext>
            </a:extLst>
          </p:cNvPr>
          <p:cNvGrpSpPr/>
          <p:nvPr/>
        </p:nvGrpSpPr>
        <p:grpSpPr>
          <a:xfrm>
            <a:off x="351449" y="452819"/>
            <a:ext cx="3866590" cy="646696"/>
            <a:chOff x="351449" y="452819"/>
            <a:chExt cx="3866590" cy="646696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7109E8D-2E3E-4019-90D4-2B39955242B8}"/>
                </a:ext>
              </a:extLst>
            </p:cNvPr>
            <p:cNvSpPr txBox="1"/>
            <p:nvPr/>
          </p:nvSpPr>
          <p:spPr>
            <a:xfrm>
              <a:off x="457379" y="853294"/>
              <a:ext cx="128227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>
                  <a:solidFill>
                    <a:schemeClr val="accent3">
                      <a:lumMod val="75000"/>
                    </a:schemeClr>
                  </a:solidFill>
                  <a:latin typeface="+mn-ea"/>
                </a:rPr>
                <a:t>인적사항</a:t>
              </a:r>
              <a:endParaRPr lang="ko-KR" altLang="en-US" sz="700" dirty="0">
                <a:solidFill>
                  <a:schemeClr val="accent3">
                    <a:lumMod val="75000"/>
                  </a:schemeClr>
                </a:solidFill>
                <a:latin typeface="+mn-ea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08B42251-6103-408A-B0BD-FB4213599EF3}"/>
                </a:ext>
              </a:extLst>
            </p:cNvPr>
            <p:cNvSpPr txBox="1"/>
            <p:nvPr/>
          </p:nvSpPr>
          <p:spPr>
            <a:xfrm>
              <a:off x="1164070" y="864362"/>
              <a:ext cx="830163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900" dirty="0">
                <a:solidFill>
                  <a:schemeClr val="accent3">
                    <a:lumMod val="75000"/>
                  </a:schemeClr>
                </a:solidFill>
                <a:latin typeface="+mn-ea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3C26D15E-0562-4100-9D37-6B58BA0C3DF2}"/>
                </a:ext>
              </a:extLst>
            </p:cNvPr>
            <p:cNvSpPr txBox="1"/>
            <p:nvPr/>
          </p:nvSpPr>
          <p:spPr>
            <a:xfrm>
              <a:off x="1164070" y="853294"/>
              <a:ext cx="128227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latin typeface="+mn-ea"/>
                </a:rPr>
                <a:t>PROJECTS</a:t>
              </a:r>
              <a:endParaRPr lang="ko-KR" altLang="en-US" sz="900" b="1" dirty="0">
                <a:latin typeface="+mn-ea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AFB963A3-23FA-4D8E-B55C-C688B4682869}"/>
                </a:ext>
              </a:extLst>
            </p:cNvPr>
            <p:cNvSpPr txBox="1"/>
            <p:nvPr/>
          </p:nvSpPr>
          <p:spPr>
            <a:xfrm>
              <a:off x="1994233" y="849992"/>
              <a:ext cx="119406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교내외활동</a:t>
              </a:r>
              <a:r>
                <a:rPr lang="en-US" altLang="ko-KR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/</a:t>
              </a:r>
              <a:r>
                <a:rPr lang="ko-KR" alt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자격증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C02FF3CE-CBA4-4A7B-A1FA-F6779D7FC304}"/>
                </a:ext>
              </a:extLst>
            </p:cNvPr>
            <p:cNvSpPr txBox="1"/>
            <p:nvPr/>
          </p:nvSpPr>
          <p:spPr>
            <a:xfrm>
              <a:off x="351449" y="452819"/>
              <a:ext cx="38665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rgbClr val="EC8A62"/>
                  </a:solidFill>
                  <a:latin typeface="+mn-ea"/>
                </a:rPr>
                <a:t>  </a:t>
              </a:r>
              <a:r>
                <a:rPr lang="en-US" altLang="ko-KR" b="1" dirty="0">
                  <a:solidFill>
                    <a:srgbClr val="EC8A62"/>
                  </a:solidFill>
                  <a:latin typeface="+mn-ea"/>
                </a:rPr>
                <a:t>[PORTFOLIO] </a:t>
              </a:r>
              <a:r>
                <a:rPr lang="ko-KR" altLang="en-US" b="1" dirty="0">
                  <a:solidFill>
                    <a:srgbClr val="EC8A62"/>
                  </a:solidFill>
                  <a:latin typeface="+mn-ea"/>
                </a:rPr>
                <a:t>쇼핑몰 사이트 구현</a:t>
              </a:r>
              <a:endParaRPr lang="ko-KR" altLang="en-US" sz="1000" b="1" dirty="0">
                <a:solidFill>
                  <a:srgbClr val="EC8A62"/>
                </a:solidFill>
                <a:latin typeface="+mn-ea"/>
              </a:endParaRP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33D31645-BBE8-44D3-B86F-AF8D128B83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962" y="1634475"/>
            <a:ext cx="4617889" cy="1712973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10" name="그림 9" descr="테이블이(가) 표시된 사진&#10;&#10;자동 생성된 설명">
            <a:extLst>
              <a:ext uri="{FF2B5EF4-FFF2-40B4-BE49-F238E27FC236}">
                <a16:creationId xmlns:a16="http://schemas.microsoft.com/office/drawing/2014/main" id="{27F74292-8EC2-4478-993A-9CD12979CBE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6776"/>
          <a:stretch/>
        </p:blipFill>
        <p:spPr>
          <a:xfrm>
            <a:off x="4354023" y="1576081"/>
            <a:ext cx="2408833" cy="1597453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12" name="그림 11" descr="테이블이(가) 표시된 사진&#10;&#10;자동 생성된 설명">
            <a:extLst>
              <a:ext uri="{FF2B5EF4-FFF2-40B4-BE49-F238E27FC236}">
                <a16:creationId xmlns:a16="http://schemas.microsoft.com/office/drawing/2014/main" id="{05EB27A8-1F43-4D74-883F-47F4E36D4F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9958" y="2607758"/>
            <a:ext cx="2196149" cy="1672231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4C69ACEC-E2DC-4CD1-8799-E89FA787711C}"/>
              </a:ext>
            </a:extLst>
          </p:cNvPr>
          <p:cNvSpPr/>
          <p:nvPr/>
        </p:nvSpPr>
        <p:spPr>
          <a:xfrm>
            <a:off x="1363980" y="2011680"/>
            <a:ext cx="403860" cy="292771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792F0B2-9A66-48AF-9806-17371EF8FA0F}"/>
              </a:ext>
            </a:extLst>
          </p:cNvPr>
          <p:cNvCxnSpPr>
            <a:cxnSpLocks/>
          </p:cNvCxnSpPr>
          <p:nvPr/>
        </p:nvCxnSpPr>
        <p:spPr>
          <a:xfrm>
            <a:off x="5607969" y="2975178"/>
            <a:ext cx="1131989" cy="4686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E4565B6B-A029-43F7-A9DB-B0652E2F4A58}"/>
              </a:ext>
            </a:extLst>
          </p:cNvPr>
          <p:cNvCxnSpPr>
            <a:stCxn id="16" idx="3"/>
            <a:endCxn id="10" idx="1"/>
          </p:cNvCxnSpPr>
          <p:nvPr/>
        </p:nvCxnSpPr>
        <p:spPr>
          <a:xfrm>
            <a:off x="1767840" y="2158066"/>
            <a:ext cx="2586183" cy="2167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2D945192-38BF-4D10-9B7B-47EF81C22699}"/>
              </a:ext>
            </a:extLst>
          </p:cNvPr>
          <p:cNvSpPr txBox="1"/>
          <p:nvPr/>
        </p:nvSpPr>
        <p:spPr>
          <a:xfrm>
            <a:off x="476463" y="5701998"/>
            <a:ext cx="3530134" cy="3347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kumimoji="1" lang="en-US" altLang="ko-KR" sz="105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Dto</a:t>
            </a:r>
            <a:r>
              <a:rPr kumimoji="1" lang="ko-KR" altLang="en-US" sz="10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로 받아서</a:t>
            </a:r>
            <a:r>
              <a:rPr kumimoji="1" lang="en-US" altLang="ko-KR" sz="10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, repository</a:t>
            </a:r>
            <a:r>
              <a:rPr kumimoji="1" lang="ko-KR" altLang="en-US" sz="10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를 통해 삭제할 수 있습니다</a:t>
            </a:r>
            <a:r>
              <a:rPr kumimoji="1" lang="en-US" altLang="ko-KR" sz="10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.</a:t>
            </a:r>
            <a:endParaRPr kumimoji="1" lang="en-US" altLang="ko-KR" sz="105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14598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2B3F9EF3-0CD7-BF45-A62B-CCE747692D8B}"/>
              </a:ext>
            </a:extLst>
          </p:cNvPr>
          <p:cNvSpPr/>
          <p:nvPr/>
        </p:nvSpPr>
        <p:spPr>
          <a:xfrm>
            <a:off x="235570" y="259482"/>
            <a:ext cx="9670430" cy="64265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63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3B28E24-544C-4B74-8F2C-E7F4BBBAC81A}"/>
              </a:ext>
            </a:extLst>
          </p:cNvPr>
          <p:cNvSpPr txBox="1"/>
          <p:nvPr/>
        </p:nvSpPr>
        <p:spPr>
          <a:xfrm>
            <a:off x="391168" y="1206788"/>
            <a:ext cx="5986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EC8A62"/>
                </a:solidFill>
                <a:latin typeface="+mn-ea"/>
              </a:rPr>
              <a:t>관리자페이지 </a:t>
            </a:r>
            <a:r>
              <a:rPr lang="en-US" altLang="ko-KR" sz="1400" b="1" dirty="0">
                <a:solidFill>
                  <a:srgbClr val="EC8A62"/>
                </a:solidFill>
                <a:latin typeface="+mn-ea"/>
              </a:rPr>
              <a:t>– </a:t>
            </a:r>
            <a:r>
              <a:rPr lang="en-US" altLang="ko-KR" sz="1400" b="1" dirty="0" err="1">
                <a:solidFill>
                  <a:srgbClr val="EC8A62"/>
                </a:solidFill>
                <a:latin typeface="+mn-ea"/>
              </a:rPr>
              <a:t>Qna</a:t>
            </a:r>
            <a:r>
              <a:rPr lang="en-US" altLang="ko-KR" sz="1400" b="1" dirty="0">
                <a:solidFill>
                  <a:srgbClr val="EC8A62"/>
                </a:solidFill>
                <a:latin typeface="+mn-ea"/>
              </a:rPr>
              <a:t> : </a:t>
            </a:r>
            <a:r>
              <a:rPr lang="ko-KR" altLang="en-US" sz="1400" b="1" dirty="0">
                <a:solidFill>
                  <a:srgbClr val="EC8A62"/>
                </a:solidFill>
                <a:latin typeface="+mn-ea"/>
              </a:rPr>
              <a:t>목록</a:t>
            </a:r>
            <a:r>
              <a:rPr lang="en-US" altLang="ko-KR" sz="1400" b="1" dirty="0">
                <a:solidFill>
                  <a:srgbClr val="EC8A62"/>
                </a:solidFill>
                <a:latin typeface="+mn-ea"/>
              </a:rPr>
              <a:t>(</a:t>
            </a:r>
            <a:r>
              <a:rPr lang="ko-KR" altLang="en-US" sz="1400" b="1" dirty="0">
                <a:solidFill>
                  <a:srgbClr val="EC8A62"/>
                </a:solidFill>
                <a:latin typeface="+mn-ea"/>
              </a:rPr>
              <a:t>수정</a:t>
            </a:r>
            <a:r>
              <a:rPr lang="en-US" altLang="ko-KR" sz="1400" b="1" dirty="0">
                <a:solidFill>
                  <a:srgbClr val="EC8A62"/>
                </a:solidFill>
                <a:latin typeface="+mn-ea"/>
              </a:rPr>
              <a:t>)</a:t>
            </a:r>
            <a:endParaRPr lang="en-US" altLang="ko-KR" b="1" dirty="0">
              <a:solidFill>
                <a:srgbClr val="EC8A62"/>
              </a:solidFill>
              <a:latin typeface="+mn-ea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97742B75-B8B9-487E-B3B8-E5FF3049E6A0}"/>
              </a:ext>
            </a:extLst>
          </p:cNvPr>
          <p:cNvCxnSpPr>
            <a:cxnSpLocks/>
          </p:cNvCxnSpPr>
          <p:nvPr/>
        </p:nvCxnSpPr>
        <p:spPr>
          <a:xfrm>
            <a:off x="426551" y="1531376"/>
            <a:ext cx="9092601" cy="0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4180F67F-0724-4D66-A68F-0E73F2425794}"/>
              </a:ext>
            </a:extLst>
          </p:cNvPr>
          <p:cNvGrpSpPr/>
          <p:nvPr/>
        </p:nvGrpSpPr>
        <p:grpSpPr>
          <a:xfrm>
            <a:off x="486107" y="4405824"/>
            <a:ext cx="3358894" cy="276999"/>
            <a:chOff x="6657264" y="2669246"/>
            <a:chExt cx="2409804" cy="221843"/>
          </a:xfrm>
        </p:grpSpPr>
        <p:sp>
          <p:nvSpPr>
            <p:cNvPr id="66" name="삼각형 45">
              <a:extLst>
                <a:ext uri="{FF2B5EF4-FFF2-40B4-BE49-F238E27FC236}">
                  <a16:creationId xmlns:a16="http://schemas.microsoft.com/office/drawing/2014/main" id="{81BA3A99-2E6D-4C45-9040-29385300940B}"/>
                </a:ext>
              </a:extLst>
            </p:cNvPr>
            <p:cNvSpPr/>
            <p:nvPr/>
          </p:nvSpPr>
          <p:spPr>
            <a:xfrm rot="5400000">
              <a:off x="6652273" y="2730796"/>
              <a:ext cx="133104" cy="123122"/>
            </a:xfrm>
            <a:prstGeom prst="triangle">
              <a:avLst/>
            </a:prstGeom>
            <a:solidFill>
              <a:srgbClr val="F4BA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463">
                <a:latin typeface="+mn-ea"/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FF7742DA-91A1-4A0F-BD46-EF234665869B}"/>
                </a:ext>
              </a:extLst>
            </p:cNvPr>
            <p:cNvSpPr txBox="1"/>
            <p:nvPr/>
          </p:nvSpPr>
          <p:spPr>
            <a:xfrm>
              <a:off x="6812234" y="2669246"/>
              <a:ext cx="2254834" cy="2218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b="1" dirty="0">
                  <a:latin typeface="+mn-ea"/>
                </a:rPr>
                <a:t>QNA</a:t>
              </a:r>
              <a:r>
                <a:rPr kumimoji="1" lang="ko-KR" altLang="en-US" sz="1200" b="1" dirty="0">
                  <a:latin typeface="+mn-ea"/>
                </a:rPr>
                <a:t>목록수정</a:t>
              </a: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FC324F95-CE82-4422-BEDA-C2A16B8DF20A}"/>
              </a:ext>
            </a:extLst>
          </p:cNvPr>
          <p:cNvGrpSpPr/>
          <p:nvPr/>
        </p:nvGrpSpPr>
        <p:grpSpPr>
          <a:xfrm>
            <a:off x="487582" y="5409417"/>
            <a:ext cx="5405647" cy="909104"/>
            <a:chOff x="6657264" y="2669246"/>
            <a:chExt cx="5405647" cy="909104"/>
          </a:xfrm>
        </p:grpSpPr>
        <p:sp>
          <p:nvSpPr>
            <p:cNvPr id="41" name="삼각형 45">
              <a:extLst>
                <a:ext uri="{FF2B5EF4-FFF2-40B4-BE49-F238E27FC236}">
                  <a16:creationId xmlns:a16="http://schemas.microsoft.com/office/drawing/2014/main" id="{D388C479-18A2-4B30-B7DE-E86629EFF036}"/>
                </a:ext>
              </a:extLst>
            </p:cNvPr>
            <p:cNvSpPr/>
            <p:nvPr/>
          </p:nvSpPr>
          <p:spPr>
            <a:xfrm rot="5400000">
              <a:off x="6652273" y="2730796"/>
              <a:ext cx="133104" cy="123122"/>
            </a:xfrm>
            <a:prstGeom prst="triangle">
              <a:avLst/>
            </a:prstGeom>
            <a:solidFill>
              <a:srgbClr val="F4BA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463">
                <a:latin typeface="+mn-ea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854B35D6-B20E-4DCA-BCCC-C1225D4E8A97}"/>
                </a:ext>
              </a:extLst>
            </p:cNvPr>
            <p:cNvSpPr txBox="1"/>
            <p:nvPr/>
          </p:nvSpPr>
          <p:spPr>
            <a:xfrm>
              <a:off x="6812234" y="2669246"/>
              <a:ext cx="32496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b="1" dirty="0">
                  <a:latin typeface="+mn-ea"/>
                </a:rPr>
                <a:t>QNA </a:t>
              </a:r>
              <a:r>
                <a:rPr kumimoji="1" lang="ko-KR" altLang="en-US" sz="1200" b="1" dirty="0">
                  <a:latin typeface="+mn-ea"/>
                </a:rPr>
                <a:t>항목 </a:t>
              </a:r>
              <a:r>
                <a:rPr kumimoji="1" lang="ko-KR" altLang="en-US" sz="1200" b="1" dirty="0" err="1">
                  <a:latin typeface="+mn-ea"/>
                </a:rPr>
                <a:t>페이징</a:t>
              </a:r>
              <a:r>
                <a:rPr kumimoji="1" lang="ko-KR" altLang="en-US" sz="1200" b="1" dirty="0">
                  <a:latin typeface="+mn-ea"/>
                </a:rPr>
                <a:t> 처리</a:t>
              </a:r>
              <a:r>
                <a:rPr kumimoji="1" lang="en-US" altLang="ko-KR" sz="1200" b="1" dirty="0">
                  <a:latin typeface="+mn-ea"/>
                </a:rPr>
                <a:t>(5, 10, 20)</a:t>
              </a:r>
              <a:endParaRPr kumimoji="1" lang="ko-KR" altLang="en-US" sz="1200" b="1" dirty="0">
                <a:latin typeface="+mn-ea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2C6C55D3-CF49-4754-9993-C398102E70F9}"/>
                </a:ext>
              </a:extLst>
            </p:cNvPr>
            <p:cNvSpPr txBox="1"/>
            <p:nvPr/>
          </p:nvSpPr>
          <p:spPr>
            <a:xfrm>
              <a:off x="6657264" y="3001269"/>
              <a:ext cx="5405647" cy="5770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en-US" altLang="ko-KR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 - </a:t>
              </a:r>
              <a:r>
                <a:rPr kumimoji="1" lang="en-US" altLang="ko-KR" sz="105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Pagable</a:t>
              </a:r>
              <a:r>
                <a:rPr kumimoji="1" lang="en-US" altLang="ko-KR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 </a:t>
              </a:r>
              <a:r>
                <a:rPr kumimoji="1" lang="ko-KR" altLang="en-US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인터페이스를 활용</a:t>
              </a:r>
              <a:r>
                <a:rPr kumimoji="1" lang="en-US" altLang="ko-KR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, size</a:t>
              </a:r>
              <a:r>
                <a:rPr kumimoji="1" lang="ko-KR" altLang="en-US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를 </a:t>
              </a:r>
              <a:r>
                <a:rPr kumimoji="1" lang="en-US" altLang="ko-KR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5</a:t>
              </a:r>
              <a:r>
                <a:rPr kumimoji="1" lang="ko-KR" altLang="en-US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로</a:t>
              </a:r>
              <a:r>
                <a:rPr kumimoji="1" lang="en-US" altLang="ko-KR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, </a:t>
              </a:r>
              <a:r>
                <a:rPr kumimoji="1" lang="ko-KR" altLang="en-US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정렬 방식은 오름차순으로 설정하였습니다</a:t>
              </a:r>
              <a:r>
                <a:rPr kumimoji="1" lang="en-US" altLang="ko-KR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.</a:t>
              </a:r>
            </a:p>
            <a:p>
              <a:pPr>
                <a:lnSpc>
                  <a:spcPct val="150000"/>
                </a:lnSpc>
              </a:pPr>
              <a:r>
                <a:rPr kumimoji="1" lang="en-US" altLang="ko-KR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 - </a:t>
              </a:r>
              <a:r>
                <a:rPr kumimoji="1" lang="en-US" altLang="ko-KR" sz="105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PageInfo</a:t>
              </a:r>
              <a:r>
                <a:rPr kumimoji="1" lang="en-US" altLang="ko-KR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 </a:t>
              </a:r>
              <a:r>
                <a:rPr kumimoji="1" lang="ko-KR" altLang="en-US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클래스를 따로 만들어</a:t>
              </a:r>
              <a:r>
                <a:rPr kumimoji="1" lang="en-US" altLang="ko-KR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, </a:t>
              </a:r>
              <a:r>
                <a:rPr kumimoji="1" lang="ko-KR" altLang="en-US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다른 페이지의 처리에 효율을 높이고자 하였습니다</a:t>
              </a:r>
              <a:r>
                <a:rPr kumimoji="1" lang="en-US" altLang="ko-KR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.</a:t>
              </a:r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E9A104C5-DCA6-476A-B36A-C24365663F80}"/>
              </a:ext>
            </a:extLst>
          </p:cNvPr>
          <p:cNvGrpSpPr/>
          <p:nvPr/>
        </p:nvGrpSpPr>
        <p:grpSpPr>
          <a:xfrm>
            <a:off x="351449" y="452819"/>
            <a:ext cx="3866590" cy="646696"/>
            <a:chOff x="351449" y="452819"/>
            <a:chExt cx="3866590" cy="646696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7109E8D-2E3E-4019-90D4-2B39955242B8}"/>
                </a:ext>
              </a:extLst>
            </p:cNvPr>
            <p:cNvSpPr txBox="1"/>
            <p:nvPr/>
          </p:nvSpPr>
          <p:spPr>
            <a:xfrm>
              <a:off x="457379" y="853294"/>
              <a:ext cx="128227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>
                  <a:solidFill>
                    <a:schemeClr val="accent3">
                      <a:lumMod val="75000"/>
                    </a:schemeClr>
                  </a:solidFill>
                  <a:latin typeface="+mn-ea"/>
                </a:rPr>
                <a:t>인적사항</a:t>
              </a:r>
              <a:endParaRPr lang="ko-KR" altLang="en-US" sz="700" dirty="0">
                <a:solidFill>
                  <a:schemeClr val="accent3">
                    <a:lumMod val="75000"/>
                  </a:schemeClr>
                </a:solidFill>
                <a:latin typeface="+mn-ea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08B42251-6103-408A-B0BD-FB4213599EF3}"/>
                </a:ext>
              </a:extLst>
            </p:cNvPr>
            <p:cNvSpPr txBox="1"/>
            <p:nvPr/>
          </p:nvSpPr>
          <p:spPr>
            <a:xfrm>
              <a:off x="1164070" y="864362"/>
              <a:ext cx="830163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900" dirty="0">
                <a:solidFill>
                  <a:schemeClr val="accent3">
                    <a:lumMod val="75000"/>
                  </a:schemeClr>
                </a:solidFill>
                <a:latin typeface="+mn-ea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3C26D15E-0562-4100-9D37-6B58BA0C3DF2}"/>
                </a:ext>
              </a:extLst>
            </p:cNvPr>
            <p:cNvSpPr txBox="1"/>
            <p:nvPr/>
          </p:nvSpPr>
          <p:spPr>
            <a:xfrm>
              <a:off x="1164070" y="853294"/>
              <a:ext cx="128227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latin typeface="+mn-ea"/>
                </a:rPr>
                <a:t>PROJECTS</a:t>
              </a:r>
              <a:endParaRPr lang="ko-KR" altLang="en-US" sz="900" b="1" dirty="0">
                <a:latin typeface="+mn-ea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AFB963A3-23FA-4D8E-B55C-C688B4682869}"/>
                </a:ext>
              </a:extLst>
            </p:cNvPr>
            <p:cNvSpPr txBox="1"/>
            <p:nvPr/>
          </p:nvSpPr>
          <p:spPr>
            <a:xfrm>
              <a:off x="1994233" y="849992"/>
              <a:ext cx="119406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교내외활동</a:t>
              </a:r>
              <a:r>
                <a:rPr lang="en-US" altLang="ko-KR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/</a:t>
              </a:r>
              <a:r>
                <a:rPr lang="ko-KR" alt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자격증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C02FF3CE-CBA4-4A7B-A1FA-F6779D7FC304}"/>
                </a:ext>
              </a:extLst>
            </p:cNvPr>
            <p:cNvSpPr txBox="1"/>
            <p:nvPr/>
          </p:nvSpPr>
          <p:spPr>
            <a:xfrm>
              <a:off x="351449" y="452819"/>
              <a:ext cx="38665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rgbClr val="EC8A62"/>
                  </a:solidFill>
                  <a:latin typeface="+mn-ea"/>
                </a:rPr>
                <a:t>  </a:t>
              </a:r>
              <a:r>
                <a:rPr lang="en-US" altLang="ko-KR" b="1" dirty="0">
                  <a:solidFill>
                    <a:srgbClr val="EC8A62"/>
                  </a:solidFill>
                  <a:latin typeface="+mn-ea"/>
                </a:rPr>
                <a:t>[PORTFOLIO] </a:t>
              </a:r>
              <a:r>
                <a:rPr lang="ko-KR" altLang="en-US" b="1" dirty="0">
                  <a:solidFill>
                    <a:srgbClr val="EC8A62"/>
                  </a:solidFill>
                  <a:latin typeface="+mn-ea"/>
                </a:rPr>
                <a:t>쇼핑몰 사이트 구현</a:t>
              </a:r>
              <a:endParaRPr lang="ko-KR" altLang="en-US" sz="1000" b="1" dirty="0">
                <a:solidFill>
                  <a:srgbClr val="EC8A62"/>
                </a:solidFill>
                <a:latin typeface="+mn-ea"/>
              </a:endParaRP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33D31645-BBE8-44D3-B86F-AF8D128B83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106" y="1631102"/>
            <a:ext cx="4617889" cy="1712973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7" name="그림 6" descr="텍스트, 테이블이(가) 표시된 사진&#10;&#10;자동 생성된 설명">
            <a:extLst>
              <a:ext uri="{FF2B5EF4-FFF2-40B4-BE49-F238E27FC236}">
                <a16:creationId xmlns:a16="http://schemas.microsoft.com/office/drawing/2014/main" id="{C6757E00-224B-4CBA-8685-533E25D49D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1237" y="1391454"/>
            <a:ext cx="3343275" cy="1419225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9A49A945-C6FB-4500-917F-DEB4FEBA6A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51238" y="3361225"/>
            <a:ext cx="3343274" cy="1530656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77B5BE6-32D5-4A9D-AEB8-69D4AD2CBF42}"/>
              </a:ext>
            </a:extLst>
          </p:cNvPr>
          <p:cNvCxnSpPr>
            <a:stCxn id="4" idx="3"/>
            <a:endCxn id="7" idx="1"/>
          </p:cNvCxnSpPr>
          <p:nvPr/>
        </p:nvCxnSpPr>
        <p:spPr>
          <a:xfrm flipV="1">
            <a:off x="5103995" y="2101067"/>
            <a:ext cx="447242" cy="3865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1AC96305-7999-440C-8DA6-2E09A21633C1}"/>
              </a:ext>
            </a:extLst>
          </p:cNvPr>
          <p:cNvCxnSpPr>
            <a:stCxn id="7" idx="2"/>
            <a:endCxn id="9" idx="0"/>
          </p:cNvCxnSpPr>
          <p:nvPr/>
        </p:nvCxnSpPr>
        <p:spPr>
          <a:xfrm>
            <a:off x="7222875" y="2810679"/>
            <a:ext cx="0" cy="5505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5872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2B3F9EF3-0CD7-BF45-A62B-CCE747692D8B}"/>
              </a:ext>
            </a:extLst>
          </p:cNvPr>
          <p:cNvSpPr/>
          <p:nvPr/>
        </p:nvSpPr>
        <p:spPr>
          <a:xfrm>
            <a:off x="235570" y="259482"/>
            <a:ext cx="9670430" cy="64265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63" dirty="0">
              <a:latin typeface="+mn-e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3B28E24-544C-4B74-8F2C-E7F4BBBAC81A}"/>
              </a:ext>
            </a:extLst>
          </p:cNvPr>
          <p:cNvSpPr txBox="1"/>
          <p:nvPr/>
        </p:nvSpPr>
        <p:spPr>
          <a:xfrm>
            <a:off x="391168" y="1206788"/>
            <a:ext cx="5986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EC8A62"/>
                </a:solidFill>
                <a:latin typeface="+mn-ea"/>
              </a:rPr>
              <a:t>관리자페이지 </a:t>
            </a:r>
            <a:r>
              <a:rPr lang="en-US" altLang="ko-KR" sz="1400" b="1" dirty="0">
                <a:solidFill>
                  <a:srgbClr val="EC8A62"/>
                </a:solidFill>
                <a:latin typeface="+mn-ea"/>
              </a:rPr>
              <a:t>– </a:t>
            </a:r>
            <a:r>
              <a:rPr lang="ko-KR" altLang="en-US" sz="1400" b="1" dirty="0">
                <a:solidFill>
                  <a:srgbClr val="EC8A62"/>
                </a:solidFill>
                <a:latin typeface="+mn-ea"/>
              </a:rPr>
              <a:t>상품</a:t>
            </a:r>
            <a:r>
              <a:rPr lang="en-US" altLang="ko-KR" sz="1400" b="1" dirty="0">
                <a:solidFill>
                  <a:srgbClr val="EC8A62"/>
                </a:solidFill>
                <a:latin typeface="+mn-ea"/>
              </a:rPr>
              <a:t> : </a:t>
            </a:r>
            <a:r>
              <a:rPr lang="ko-KR" altLang="en-US" sz="1400" b="1" dirty="0">
                <a:solidFill>
                  <a:srgbClr val="EC8A62"/>
                </a:solidFill>
                <a:latin typeface="+mn-ea"/>
              </a:rPr>
              <a:t>등록</a:t>
            </a:r>
            <a:endParaRPr lang="en-US" altLang="ko-KR" b="1" dirty="0">
              <a:solidFill>
                <a:srgbClr val="EC8A62"/>
              </a:solidFill>
              <a:latin typeface="+mn-ea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97742B75-B8B9-487E-B3B8-E5FF3049E6A0}"/>
              </a:ext>
            </a:extLst>
          </p:cNvPr>
          <p:cNvCxnSpPr>
            <a:cxnSpLocks/>
          </p:cNvCxnSpPr>
          <p:nvPr/>
        </p:nvCxnSpPr>
        <p:spPr>
          <a:xfrm>
            <a:off x="426551" y="1531376"/>
            <a:ext cx="9092601" cy="0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4180F67F-0724-4D66-A68F-0E73F2425794}"/>
              </a:ext>
            </a:extLst>
          </p:cNvPr>
          <p:cNvGrpSpPr/>
          <p:nvPr/>
        </p:nvGrpSpPr>
        <p:grpSpPr>
          <a:xfrm>
            <a:off x="486096" y="4443903"/>
            <a:ext cx="4509568" cy="807507"/>
            <a:chOff x="6657264" y="2699759"/>
            <a:chExt cx="3235346" cy="646720"/>
          </a:xfrm>
        </p:grpSpPr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FF7742DA-91A1-4A0F-BD46-EF234665869B}"/>
                </a:ext>
              </a:extLst>
            </p:cNvPr>
            <p:cNvSpPr txBox="1"/>
            <p:nvPr/>
          </p:nvSpPr>
          <p:spPr>
            <a:xfrm>
              <a:off x="6757565" y="2699759"/>
              <a:ext cx="2254834" cy="2218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1200" b="1" dirty="0">
                  <a:latin typeface="+mn-ea"/>
                </a:rPr>
                <a:t>상품 카테고리 선택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2D945192-38BF-4D10-9B7B-47EF81C22699}"/>
                </a:ext>
              </a:extLst>
            </p:cNvPr>
            <p:cNvSpPr txBox="1"/>
            <p:nvPr/>
          </p:nvSpPr>
          <p:spPr>
            <a:xfrm>
              <a:off x="6657264" y="2884304"/>
              <a:ext cx="3235346" cy="4621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71450" indent="-171450">
                <a:lnSpc>
                  <a:spcPct val="150000"/>
                </a:lnSpc>
                <a:buFontTx/>
                <a:buChar char="-"/>
              </a:pPr>
              <a:r>
                <a:rPr kumimoji="1" lang="en-US" altLang="ko-KR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AJAX</a:t>
              </a:r>
              <a:r>
                <a:rPr kumimoji="1" lang="ko-KR" altLang="en-US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이용 </a:t>
              </a:r>
              <a:r>
                <a:rPr kumimoji="1" lang="en-US" altLang="ko-KR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– </a:t>
              </a:r>
              <a:r>
                <a:rPr kumimoji="1" lang="ko-KR" altLang="en-US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카테고리 대분류</a:t>
              </a:r>
              <a:r>
                <a:rPr kumimoji="1" lang="en-US" altLang="ko-KR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&gt;</a:t>
              </a:r>
              <a:r>
                <a:rPr kumimoji="1" lang="ko-KR" altLang="en-US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소분류 순으로 비동기 처리하였습니다</a:t>
              </a:r>
              <a:r>
                <a:rPr kumimoji="1" lang="en-US" altLang="ko-KR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.</a:t>
              </a:r>
            </a:p>
            <a:p>
              <a:pPr>
                <a:lnSpc>
                  <a:spcPct val="150000"/>
                </a:lnSpc>
              </a:pPr>
              <a:r>
                <a:rPr kumimoji="1" lang="en-US" altLang="ko-KR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   </a:t>
              </a:r>
              <a:r>
                <a:rPr kumimoji="1" lang="ko-KR" altLang="en-US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값을 전달하고</a:t>
              </a:r>
              <a:r>
                <a:rPr kumimoji="1" lang="en-US" altLang="ko-KR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, </a:t>
              </a:r>
              <a:r>
                <a:rPr kumimoji="1" lang="ko-KR" altLang="en-US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해당 카테고리에 맞는 소분류 가져오기</a:t>
              </a:r>
              <a:r>
                <a:rPr kumimoji="1" lang="en-US" altLang="ko-KR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  </a:t>
              </a:r>
              <a:endParaRPr kumimoji="1" lang="ko-KR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FC324F95-CE82-4422-BEDA-C2A16B8DF20A}"/>
              </a:ext>
            </a:extLst>
          </p:cNvPr>
          <p:cNvGrpSpPr/>
          <p:nvPr/>
        </p:nvGrpSpPr>
        <p:grpSpPr>
          <a:xfrm>
            <a:off x="487582" y="5244317"/>
            <a:ext cx="5096267" cy="1151478"/>
            <a:chOff x="6657264" y="2669246"/>
            <a:chExt cx="5096267" cy="1151478"/>
          </a:xfrm>
        </p:grpSpPr>
        <p:sp>
          <p:nvSpPr>
            <p:cNvPr id="41" name="삼각형 45">
              <a:extLst>
                <a:ext uri="{FF2B5EF4-FFF2-40B4-BE49-F238E27FC236}">
                  <a16:creationId xmlns:a16="http://schemas.microsoft.com/office/drawing/2014/main" id="{D388C479-18A2-4B30-B7DE-E86629EFF036}"/>
                </a:ext>
              </a:extLst>
            </p:cNvPr>
            <p:cNvSpPr/>
            <p:nvPr/>
          </p:nvSpPr>
          <p:spPr>
            <a:xfrm rot="5400000">
              <a:off x="6652273" y="2730796"/>
              <a:ext cx="133104" cy="123122"/>
            </a:xfrm>
            <a:prstGeom prst="triangle">
              <a:avLst/>
            </a:prstGeom>
            <a:solidFill>
              <a:srgbClr val="F4BA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463">
                <a:latin typeface="+mn-ea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854B35D6-B20E-4DCA-BCCC-C1225D4E8A97}"/>
                </a:ext>
              </a:extLst>
            </p:cNvPr>
            <p:cNvSpPr txBox="1"/>
            <p:nvPr/>
          </p:nvSpPr>
          <p:spPr>
            <a:xfrm>
              <a:off x="6812234" y="2669246"/>
              <a:ext cx="32496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1200" b="1" dirty="0">
                  <a:latin typeface="+mn-ea"/>
                </a:rPr>
                <a:t>상품등록 및 목록으로 이동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2C6C55D3-CF49-4754-9993-C398102E70F9}"/>
                </a:ext>
              </a:extLst>
            </p:cNvPr>
            <p:cNvSpPr txBox="1"/>
            <p:nvPr/>
          </p:nvSpPr>
          <p:spPr>
            <a:xfrm>
              <a:off x="6657264" y="3001269"/>
              <a:ext cx="5096267" cy="8194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en-US" altLang="ko-KR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 - </a:t>
              </a:r>
              <a:r>
                <a:rPr kumimoji="1" lang="ko-KR" altLang="en-US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대표 및 추가 </a:t>
              </a:r>
              <a:r>
                <a:rPr kumimoji="1" lang="ko-KR" altLang="en-US" sz="105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이미지업로드</a:t>
              </a:r>
              <a:r>
                <a:rPr kumimoji="1" lang="en-US" altLang="ko-KR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. </a:t>
              </a:r>
              <a:r>
                <a:rPr kumimoji="1" lang="ko-KR" altLang="en-US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임시파일 확인을 통해 처리 과정을 볼 수 있습니다</a:t>
              </a:r>
              <a:r>
                <a:rPr kumimoji="1" lang="en-US" altLang="ko-KR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.</a:t>
              </a:r>
            </a:p>
            <a:p>
              <a:pPr>
                <a:lnSpc>
                  <a:spcPct val="150000"/>
                </a:lnSpc>
              </a:pPr>
              <a:r>
                <a:rPr kumimoji="1" lang="en-US" altLang="ko-KR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 - </a:t>
              </a:r>
              <a:r>
                <a:rPr kumimoji="1" lang="ko-KR" altLang="en-US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할인 설정 유</a:t>
              </a:r>
              <a:r>
                <a:rPr kumimoji="1" lang="en-US" altLang="ko-KR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/</a:t>
              </a:r>
              <a:r>
                <a:rPr kumimoji="1" lang="ko-KR" altLang="en-US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무를 </a:t>
              </a:r>
              <a:r>
                <a:rPr kumimoji="1" lang="en-US" altLang="ko-KR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Radio</a:t>
              </a:r>
              <a:r>
                <a:rPr kumimoji="1" lang="ko-KR" altLang="en-US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기능을 통해 구현하였습니다</a:t>
              </a:r>
              <a:r>
                <a:rPr kumimoji="1" lang="en-US" altLang="ko-KR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.</a:t>
              </a:r>
            </a:p>
            <a:p>
              <a:pPr>
                <a:lnSpc>
                  <a:spcPct val="150000"/>
                </a:lnSpc>
              </a:pPr>
              <a:r>
                <a:rPr kumimoji="1" lang="en-US" altLang="ko-KR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 </a:t>
              </a:r>
              <a:r>
                <a:rPr kumimoji="1" lang="en-US" altLang="ko-KR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- </a:t>
              </a:r>
              <a:r>
                <a:rPr kumimoji="1" lang="en-US" altLang="ko-KR" sz="105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MultiPartFile</a:t>
              </a:r>
              <a:r>
                <a:rPr kumimoji="1" lang="ko-KR" altLang="en-US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형식으로 파일을 받아왔습니다</a:t>
              </a:r>
              <a:r>
                <a:rPr kumimoji="1" lang="en-US" altLang="ko-KR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.</a:t>
              </a:r>
              <a:endParaRPr kumimoji="1" lang="en-US" altLang="ko-KR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E9A104C5-DCA6-476A-B36A-C24365663F80}"/>
              </a:ext>
            </a:extLst>
          </p:cNvPr>
          <p:cNvGrpSpPr/>
          <p:nvPr/>
        </p:nvGrpSpPr>
        <p:grpSpPr>
          <a:xfrm>
            <a:off x="351449" y="452819"/>
            <a:ext cx="3866590" cy="646696"/>
            <a:chOff x="351449" y="452819"/>
            <a:chExt cx="3866590" cy="646696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7109E8D-2E3E-4019-90D4-2B39955242B8}"/>
                </a:ext>
              </a:extLst>
            </p:cNvPr>
            <p:cNvSpPr txBox="1"/>
            <p:nvPr/>
          </p:nvSpPr>
          <p:spPr>
            <a:xfrm>
              <a:off x="457379" y="853294"/>
              <a:ext cx="128227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>
                  <a:solidFill>
                    <a:schemeClr val="accent3">
                      <a:lumMod val="75000"/>
                    </a:schemeClr>
                  </a:solidFill>
                  <a:latin typeface="+mn-ea"/>
                </a:rPr>
                <a:t>인적사항</a:t>
              </a:r>
              <a:endParaRPr lang="ko-KR" altLang="en-US" sz="700" dirty="0">
                <a:solidFill>
                  <a:schemeClr val="accent3">
                    <a:lumMod val="75000"/>
                  </a:schemeClr>
                </a:solidFill>
                <a:latin typeface="+mn-ea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08B42251-6103-408A-B0BD-FB4213599EF3}"/>
                </a:ext>
              </a:extLst>
            </p:cNvPr>
            <p:cNvSpPr txBox="1"/>
            <p:nvPr/>
          </p:nvSpPr>
          <p:spPr>
            <a:xfrm>
              <a:off x="1164070" y="864362"/>
              <a:ext cx="830163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900" dirty="0">
                <a:solidFill>
                  <a:schemeClr val="accent3">
                    <a:lumMod val="75000"/>
                  </a:schemeClr>
                </a:solidFill>
                <a:latin typeface="+mn-ea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3C26D15E-0562-4100-9D37-6B58BA0C3DF2}"/>
                </a:ext>
              </a:extLst>
            </p:cNvPr>
            <p:cNvSpPr txBox="1"/>
            <p:nvPr/>
          </p:nvSpPr>
          <p:spPr>
            <a:xfrm>
              <a:off x="1164070" y="853294"/>
              <a:ext cx="128227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latin typeface="+mn-ea"/>
                </a:rPr>
                <a:t>PROJECTS</a:t>
              </a:r>
              <a:endParaRPr lang="ko-KR" altLang="en-US" sz="900" b="1" dirty="0">
                <a:latin typeface="+mn-ea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AFB963A3-23FA-4D8E-B55C-C688B4682869}"/>
                </a:ext>
              </a:extLst>
            </p:cNvPr>
            <p:cNvSpPr txBox="1"/>
            <p:nvPr/>
          </p:nvSpPr>
          <p:spPr>
            <a:xfrm>
              <a:off x="1994233" y="849992"/>
              <a:ext cx="119406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교내외활동</a:t>
              </a:r>
              <a:r>
                <a:rPr lang="en-US" altLang="ko-KR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/</a:t>
              </a:r>
              <a:r>
                <a:rPr lang="ko-KR" alt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자격증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C02FF3CE-CBA4-4A7B-A1FA-F6779D7FC304}"/>
                </a:ext>
              </a:extLst>
            </p:cNvPr>
            <p:cNvSpPr txBox="1"/>
            <p:nvPr/>
          </p:nvSpPr>
          <p:spPr>
            <a:xfrm>
              <a:off x="351449" y="452819"/>
              <a:ext cx="38665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rgbClr val="EC8A62"/>
                  </a:solidFill>
                  <a:latin typeface="+mn-ea"/>
                </a:rPr>
                <a:t>  </a:t>
              </a:r>
              <a:r>
                <a:rPr lang="en-US" altLang="ko-KR" b="1" dirty="0">
                  <a:solidFill>
                    <a:srgbClr val="EC8A62"/>
                  </a:solidFill>
                  <a:latin typeface="+mn-ea"/>
                </a:rPr>
                <a:t>[PORTFOLIO] </a:t>
              </a:r>
              <a:r>
                <a:rPr lang="ko-KR" altLang="en-US" b="1" dirty="0">
                  <a:solidFill>
                    <a:srgbClr val="EC8A62"/>
                  </a:solidFill>
                  <a:latin typeface="+mn-ea"/>
                </a:rPr>
                <a:t>쇼핑몰 사이트 구현</a:t>
              </a:r>
              <a:endParaRPr lang="ko-KR" altLang="en-US" sz="1000" b="1" dirty="0">
                <a:solidFill>
                  <a:srgbClr val="EC8A62"/>
                </a:solidFill>
                <a:latin typeface="+mn-ea"/>
              </a:endParaRPr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2F88744E-EA0B-4C62-BA6F-4ED6BC2DD3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4710" y="1608679"/>
            <a:ext cx="1450068" cy="2908669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85401A1-7CA2-4D03-A96F-05FE4767CB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6995" y="2602708"/>
            <a:ext cx="3122157" cy="704048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31BF072-AF21-4635-A677-C8D71A727B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35495" y="1611926"/>
            <a:ext cx="2054734" cy="1242559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86C39BA6-6627-42FD-B76D-BF24D4F5CF6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15194"/>
          <a:stretch/>
        </p:blipFill>
        <p:spPr>
          <a:xfrm>
            <a:off x="2715348" y="2945412"/>
            <a:ext cx="2049149" cy="1380708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EA905AED-1382-4028-B7EF-F709FA37FC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6106" y="1611926"/>
            <a:ext cx="1965668" cy="2713175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sp>
        <p:nvSpPr>
          <p:cNvPr id="38" name="삼각형 45">
            <a:extLst>
              <a:ext uri="{FF2B5EF4-FFF2-40B4-BE49-F238E27FC236}">
                <a16:creationId xmlns:a16="http://schemas.microsoft.com/office/drawing/2014/main" id="{AAED228A-E40F-4A8B-9492-94607A7B4DCB}"/>
              </a:ext>
            </a:extLst>
          </p:cNvPr>
          <p:cNvSpPr/>
          <p:nvPr/>
        </p:nvSpPr>
        <p:spPr>
          <a:xfrm rot="5400000">
            <a:off x="482591" y="4499417"/>
            <a:ext cx="133104" cy="123122"/>
          </a:xfrm>
          <a:prstGeom prst="triangle">
            <a:avLst/>
          </a:prstGeom>
          <a:solidFill>
            <a:srgbClr val="F4BA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63">
              <a:latin typeface="+mn-ea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F309CF8D-6809-4C9D-85A2-C66CBECA87D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34992" y="4802160"/>
            <a:ext cx="2400300" cy="719156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EAC7680A-04D4-4B4D-B5C5-2FF21F5EA67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34991" y="5625317"/>
            <a:ext cx="2400300" cy="647700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C9A0E292-05E5-4DE5-89C2-3F725457333A}"/>
              </a:ext>
            </a:extLst>
          </p:cNvPr>
          <p:cNvCxnSpPr/>
          <p:nvPr/>
        </p:nvCxnSpPr>
        <p:spPr>
          <a:xfrm flipV="1">
            <a:off x="5583849" y="5576340"/>
            <a:ext cx="793612" cy="2656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2361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2B3F9EF3-0CD7-BF45-A62B-CCE747692D8B}"/>
              </a:ext>
            </a:extLst>
          </p:cNvPr>
          <p:cNvSpPr/>
          <p:nvPr/>
        </p:nvSpPr>
        <p:spPr>
          <a:xfrm>
            <a:off x="235570" y="259482"/>
            <a:ext cx="9670430" cy="64265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63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3B28E24-544C-4B74-8F2C-E7F4BBBAC81A}"/>
              </a:ext>
            </a:extLst>
          </p:cNvPr>
          <p:cNvSpPr txBox="1"/>
          <p:nvPr/>
        </p:nvSpPr>
        <p:spPr>
          <a:xfrm>
            <a:off x="391168" y="1206788"/>
            <a:ext cx="5986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EC8A62"/>
                </a:solidFill>
                <a:latin typeface="+mn-ea"/>
              </a:rPr>
              <a:t>관리자페이지 </a:t>
            </a:r>
            <a:r>
              <a:rPr lang="en-US" altLang="ko-KR" sz="1800" b="1" dirty="0">
                <a:solidFill>
                  <a:srgbClr val="EC8A62"/>
                </a:solidFill>
                <a:latin typeface="+mn-ea"/>
              </a:rPr>
              <a:t>– </a:t>
            </a:r>
            <a:r>
              <a:rPr lang="ko-KR" altLang="en-US" sz="1400" b="1" dirty="0">
                <a:solidFill>
                  <a:srgbClr val="EC8A62"/>
                </a:solidFill>
                <a:latin typeface="+mn-ea"/>
              </a:rPr>
              <a:t>상품</a:t>
            </a:r>
            <a:r>
              <a:rPr lang="en-US" altLang="ko-KR" sz="1400" b="1" dirty="0">
                <a:solidFill>
                  <a:srgbClr val="EC8A62"/>
                </a:solidFill>
                <a:latin typeface="+mn-ea"/>
              </a:rPr>
              <a:t> : </a:t>
            </a:r>
            <a:r>
              <a:rPr lang="ko-KR" altLang="en-US" sz="1400" b="1" dirty="0">
                <a:solidFill>
                  <a:srgbClr val="EC8A62"/>
                </a:solidFill>
                <a:latin typeface="+mn-ea"/>
              </a:rPr>
              <a:t>목록조회</a:t>
            </a:r>
            <a:endParaRPr lang="en-US" altLang="ko-KR" b="1" dirty="0">
              <a:solidFill>
                <a:srgbClr val="EC8A62"/>
              </a:solidFill>
              <a:latin typeface="+mn-ea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97742B75-B8B9-487E-B3B8-E5FF3049E6A0}"/>
              </a:ext>
            </a:extLst>
          </p:cNvPr>
          <p:cNvCxnSpPr>
            <a:cxnSpLocks/>
          </p:cNvCxnSpPr>
          <p:nvPr/>
        </p:nvCxnSpPr>
        <p:spPr>
          <a:xfrm>
            <a:off x="426551" y="1531376"/>
            <a:ext cx="9092601" cy="0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FC324F95-CE82-4422-BEDA-C2A16B8DF20A}"/>
              </a:ext>
            </a:extLst>
          </p:cNvPr>
          <p:cNvGrpSpPr/>
          <p:nvPr/>
        </p:nvGrpSpPr>
        <p:grpSpPr>
          <a:xfrm>
            <a:off x="487582" y="5460217"/>
            <a:ext cx="3404578" cy="276999"/>
            <a:chOff x="6657264" y="2669246"/>
            <a:chExt cx="3404578" cy="276999"/>
          </a:xfrm>
        </p:grpSpPr>
        <p:sp>
          <p:nvSpPr>
            <p:cNvPr id="41" name="삼각형 45">
              <a:extLst>
                <a:ext uri="{FF2B5EF4-FFF2-40B4-BE49-F238E27FC236}">
                  <a16:creationId xmlns:a16="http://schemas.microsoft.com/office/drawing/2014/main" id="{D388C479-18A2-4B30-B7DE-E86629EFF036}"/>
                </a:ext>
              </a:extLst>
            </p:cNvPr>
            <p:cNvSpPr/>
            <p:nvPr/>
          </p:nvSpPr>
          <p:spPr>
            <a:xfrm rot="5400000">
              <a:off x="6652273" y="2730796"/>
              <a:ext cx="133104" cy="123122"/>
            </a:xfrm>
            <a:prstGeom prst="triangle">
              <a:avLst/>
            </a:prstGeom>
            <a:solidFill>
              <a:srgbClr val="F4BA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463">
                <a:latin typeface="+mn-ea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854B35D6-B20E-4DCA-BCCC-C1225D4E8A97}"/>
                </a:ext>
              </a:extLst>
            </p:cNvPr>
            <p:cNvSpPr txBox="1"/>
            <p:nvPr/>
          </p:nvSpPr>
          <p:spPr>
            <a:xfrm>
              <a:off x="6812234" y="2669246"/>
              <a:ext cx="32496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1200" b="1" dirty="0">
                  <a:latin typeface="+mn-ea"/>
                </a:rPr>
                <a:t>상품 카테고리별 조회</a:t>
              </a:r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E9A104C5-DCA6-476A-B36A-C24365663F80}"/>
              </a:ext>
            </a:extLst>
          </p:cNvPr>
          <p:cNvGrpSpPr/>
          <p:nvPr/>
        </p:nvGrpSpPr>
        <p:grpSpPr>
          <a:xfrm>
            <a:off x="351449" y="452819"/>
            <a:ext cx="3866590" cy="646696"/>
            <a:chOff x="351449" y="452819"/>
            <a:chExt cx="3866590" cy="646696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7109E8D-2E3E-4019-90D4-2B39955242B8}"/>
                </a:ext>
              </a:extLst>
            </p:cNvPr>
            <p:cNvSpPr txBox="1"/>
            <p:nvPr/>
          </p:nvSpPr>
          <p:spPr>
            <a:xfrm>
              <a:off x="457379" y="853294"/>
              <a:ext cx="128227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>
                  <a:solidFill>
                    <a:schemeClr val="accent3">
                      <a:lumMod val="75000"/>
                    </a:schemeClr>
                  </a:solidFill>
                  <a:latin typeface="+mn-ea"/>
                </a:rPr>
                <a:t>인적사항</a:t>
              </a:r>
              <a:endParaRPr lang="ko-KR" altLang="en-US" sz="700" dirty="0">
                <a:solidFill>
                  <a:schemeClr val="accent3">
                    <a:lumMod val="75000"/>
                  </a:schemeClr>
                </a:solidFill>
                <a:latin typeface="+mn-ea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08B42251-6103-408A-B0BD-FB4213599EF3}"/>
                </a:ext>
              </a:extLst>
            </p:cNvPr>
            <p:cNvSpPr txBox="1"/>
            <p:nvPr/>
          </p:nvSpPr>
          <p:spPr>
            <a:xfrm>
              <a:off x="1164070" y="864362"/>
              <a:ext cx="830163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900" dirty="0">
                <a:solidFill>
                  <a:schemeClr val="accent3">
                    <a:lumMod val="75000"/>
                  </a:schemeClr>
                </a:solidFill>
                <a:latin typeface="+mn-ea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3C26D15E-0562-4100-9D37-6B58BA0C3DF2}"/>
                </a:ext>
              </a:extLst>
            </p:cNvPr>
            <p:cNvSpPr txBox="1"/>
            <p:nvPr/>
          </p:nvSpPr>
          <p:spPr>
            <a:xfrm>
              <a:off x="1164070" y="853294"/>
              <a:ext cx="128227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latin typeface="+mn-ea"/>
                </a:rPr>
                <a:t>PROJECTS</a:t>
              </a:r>
              <a:endParaRPr lang="ko-KR" altLang="en-US" sz="900" b="1" dirty="0">
                <a:latin typeface="+mn-ea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AFB963A3-23FA-4D8E-B55C-C688B4682869}"/>
                </a:ext>
              </a:extLst>
            </p:cNvPr>
            <p:cNvSpPr txBox="1"/>
            <p:nvPr/>
          </p:nvSpPr>
          <p:spPr>
            <a:xfrm>
              <a:off x="1994233" y="849992"/>
              <a:ext cx="119406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교내외활동</a:t>
              </a:r>
              <a:r>
                <a:rPr lang="en-US" altLang="ko-KR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/</a:t>
              </a:r>
              <a:r>
                <a:rPr lang="ko-KR" alt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자격증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C02FF3CE-CBA4-4A7B-A1FA-F6779D7FC304}"/>
                </a:ext>
              </a:extLst>
            </p:cNvPr>
            <p:cNvSpPr txBox="1"/>
            <p:nvPr/>
          </p:nvSpPr>
          <p:spPr>
            <a:xfrm>
              <a:off x="351449" y="452819"/>
              <a:ext cx="38665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rgbClr val="EC8A62"/>
                  </a:solidFill>
                  <a:latin typeface="+mn-ea"/>
                </a:rPr>
                <a:t>  </a:t>
              </a:r>
              <a:r>
                <a:rPr lang="en-US" altLang="ko-KR" b="1" dirty="0">
                  <a:solidFill>
                    <a:srgbClr val="EC8A62"/>
                  </a:solidFill>
                  <a:latin typeface="+mn-ea"/>
                </a:rPr>
                <a:t>[PORTFOLIO] </a:t>
              </a:r>
              <a:r>
                <a:rPr lang="ko-KR" altLang="en-US" b="1" dirty="0">
                  <a:solidFill>
                    <a:srgbClr val="EC8A62"/>
                  </a:solidFill>
                  <a:latin typeface="+mn-ea"/>
                </a:rPr>
                <a:t>쇼핑몰 사이트 구현</a:t>
              </a:r>
              <a:endParaRPr lang="ko-KR" altLang="en-US" sz="1000" b="1" dirty="0">
                <a:solidFill>
                  <a:srgbClr val="EC8A62"/>
                </a:solidFill>
                <a:latin typeface="+mn-ea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FFB2F2A8-F1F2-432C-8179-8019EE1E48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551" y="1629396"/>
            <a:ext cx="3142890" cy="2562816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B54A445-B5C0-427E-B584-6EBC8FFFAAB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3091"/>
          <a:stretch/>
        </p:blipFill>
        <p:spPr>
          <a:xfrm>
            <a:off x="6460998" y="2432659"/>
            <a:ext cx="2783596" cy="1366317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0C875ED-0530-4FAB-8E29-7362A9F82E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6750" y="3895087"/>
            <a:ext cx="2754020" cy="849545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B20D226-108E-4BE4-88FB-A7A863DAC7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90964" y="1531376"/>
            <a:ext cx="1662036" cy="1419267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55F5EBD2-C8EA-45D2-AC88-F16DD7D3AD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47315" y="1536961"/>
            <a:ext cx="3122157" cy="704048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4BEE7D4-06F8-425E-BCF6-FE5B5B15071E}"/>
              </a:ext>
            </a:extLst>
          </p:cNvPr>
          <p:cNvCxnSpPr>
            <a:cxnSpLocks/>
            <a:endCxn id="36" idx="1"/>
          </p:cNvCxnSpPr>
          <p:nvPr/>
        </p:nvCxnSpPr>
        <p:spPr>
          <a:xfrm>
            <a:off x="4569560" y="1770811"/>
            <a:ext cx="1877755" cy="1181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33" name="그림 32">
            <a:extLst>
              <a:ext uri="{FF2B5EF4-FFF2-40B4-BE49-F238E27FC236}">
                <a16:creationId xmlns:a16="http://schemas.microsoft.com/office/drawing/2014/main" id="{9C166360-AAF4-4A6D-BCC9-135F2C3421E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60422" y="2840897"/>
            <a:ext cx="1596783" cy="1446326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B3573003-D4F5-4898-B78B-996267801A8F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4972851" y="3115818"/>
            <a:ext cx="1488147" cy="601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D36C1A31-F5C8-4BD0-8393-062BB9B84767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4895850" y="3606231"/>
            <a:ext cx="1570900" cy="7136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4180F67F-0724-4D66-A68F-0E73F2425794}"/>
              </a:ext>
            </a:extLst>
          </p:cNvPr>
          <p:cNvGrpSpPr/>
          <p:nvPr/>
        </p:nvGrpSpPr>
        <p:grpSpPr>
          <a:xfrm>
            <a:off x="486089" y="4443903"/>
            <a:ext cx="4259498" cy="1049881"/>
            <a:chOff x="6657264" y="2699759"/>
            <a:chExt cx="3055937" cy="840834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F7742DA-91A1-4A0F-BD46-EF234665869B}"/>
                </a:ext>
              </a:extLst>
            </p:cNvPr>
            <p:cNvSpPr txBox="1"/>
            <p:nvPr/>
          </p:nvSpPr>
          <p:spPr>
            <a:xfrm>
              <a:off x="6757565" y="2699759"/>
              <a:ext cx="2254834" cy="2218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1200" b="1" dirty="0">
                  <a:latin typeface="+mn-ea"/>
                </a:rPr>
                <a:t>상품 </a:t>
              </a:r>
              <a:r>
                <a:rPr kumimoji="1" lang="ko-KR" altLang="en-US" sz="1200" b="1" dirty="0" smtClean="0">
                  <a:latin typeface="+mn-ea"/>
                </a:rPr>
                <a:t>리스트 조회</a:t>
              </a:r>
              <a:endParaRPr kumimoji="1" lang="ko-KR" altLang="en-US" sz="1200" b="1" dirty="0">
                <a:latin typeface="+mn-ea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D945192-38BF-4D10-9B7B-47EF81C22699}"/>
                </a:ext>
              </a:extLst>
            </p:cNvPr>
            <p:cNvSpPr txBox="1"/>
            <p:nvPr/>
          </p:nvSpPr>
          <p:spPr>
            <a:xfrm>
              <a:off x="6657264" y="2884304"/>
              <a:ext cx="3055937" cy="6562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71450" indent="-171450">
                <a:lnSpc>
                  <a:spcPct val="150000"/>
                </a:lnSpc>
                <a:buFontTx/>
                <a:buChar char="-"/>
              </a:pPr>
              <a:r>
                <a:rPr kumimoji="1" lang="en-US" altLang="ko-KR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AJAX</a:t>
              </a:r>
              <a:r>
                <a:rPr kumimoji="1" lang="ko-KR" altLang="en-US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이용 </a:t>
              </a:r>
              <a:r>
                <a:rPr kumimoji="1" lang="en-US" altLang="ko-KR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– </a:t>
              </a:r>
              <a:r>
                <a:rPr kumimoji="1" lang="en-US" altLang="ko-KR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menu</a:t>
              </a:r>
              <a:r>
                <a:rPr kumimoji="1" lang="ko-KR" altLang="en-US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에</a:t>
              </a:r>
              <a:r>
                <a:rPr kumimoji="1" lang="en-US" altLang="ko-KR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 </a:t>
              </a:r>
              <a:r>
                <a:rPr kumimoji="1" lang="en-US" altLang="ko-KR" sz="105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mouseover</a:t>
              </a:r>
              <a:r>
                <a:rPr kumimoji="1" lang="ko-KR" altLang="en-US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시에 </a:t>
              </a:r>
              <a:r>
                <a:rPr kumimoji="1" lang="ko-KR" altLang="en-US" sz="105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카테고리값</a:t>
              </a:r>
              <a:r>
                <a:rPr kumimoji="1" lang="en-US" altLang="ko-KR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(</a:t>
              </a:r>
              <a:r>
                <a:rPr kumimoji="1" lang="ko-KR" altLang="en-US" sz="105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대분류</a:t>
              </a:r>
              <a:r>
                <a:rPr kumimoji="1" lang="en-US" altLang="ko-KR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)</a:t>
              </a:r>
              <a:r>
                <a:rPr kumimoji="1" lang="ko-KR" altLang="en-US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을 갖고</a:t>
              </a:r>
              <a:r>
                <a:rPr kumimoji="1" lang="en-US" altLang="ko-KR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,</a:t>
              </a:r>
            </a:p>
            <a:p>
              <a:pPr lvl="1">
                <a:lnSpc>
                  <a:spcPct val="150000"/>
                </a:lnSpc>
              </a:pPr>
              <a:r>
                <a:rPr kumimoji="1" lang="en-US" altLang="ko-KR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	</a:t>
              </a:r>
              <a:r>
                <a:rPr kumimoji="1" lang="ko-KR" altLang="en-US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그 해당 카테고리의 하위 카테고리를 불러옵니다</a:t>
              </a:r>
              <a:r>
                <a:rPr kumimoji="1" lang="en-US" altLang="ko-KR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.</a:t>
              </a:r>
              <a:endParaRPr kumimoji="1" lang="en-US" altLang="ko-KR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  <a:p>
              <a:pPr lvl="1">
                <a:lnSpc>
                  <a:spcPct val="150000"/>
                </a:lnSpc>
              </a:pPr>
              <a:r>
                <a:rPr kumimoji="1" lang="en-US" altLang="ko-KR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 </a:t>
              </a:r>
              <a:r>
                <a:rPr kumimoji="1" lang="en-US" altLang="ko-KR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	</a:t>
              </a:r>
            </a:p>
          </p:txBody>
        </p:sp>
      </p:grpSp>
      <p:sp>
        <p:nvSpPr>
          <p:cNvPr id="29" name="삼각형 45">
            <a:extLst>
              <a:ext uri="{FF2B5EF4-FFF2-40B4-BE49-F238E27FC236}">
                <a16:creationId xmlns:a16="http://schemas.microsoft.com/office/drawing/2014/main" id="{D388C479-18A2-4B30-B7DE-E86629EFF036}"/>
              </a:ext>
            </a:extLst>
          </p:cNvPr>
          <p:cNvSpPr/>
          <p:nvPr/>
        </p:nvSpPr>
        <p:spPr>
          <a:xfrm rot="5400000">
            <a:off x="476241" y="4512117"/>
            <a:ext cx="133104" cy="123122"/>
          </a:xfrm>
          <a:prstGeom prst="triangle">
            <a:avLst/>
          </a:prstGeom>
          <a:solidFill>
            <a:srgbClr val="F4BA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63">
              <a:latin typeface="+mn-ea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D945192-38BF-4D10-9B7B-47EF81C22699}"/>
              </a:ext>
            </a:extLst>
          </p:cNvPr>
          <p:cNvSpPr txBox="1"/>
          <p:nvPr/>
        </p:nvSpPr>
        <p:spPr>
          <a:xfrm>
            <a:off x="479740" y="5677629"/>
            <a:ext cx="5097870" cy="5458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kumimoji="1" lang="en-US" altLang="ko-KR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AJAX</a:t>
            </a:r>
            <a:r>
              <a:rPr kumimoji="1" lang="ko-KR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이용 </a:t>
            </a:r>
            <a:r>
              <a:rPr kumimoji="1" lang="en-US" altLang="ko-KR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– </a:t>
            </a:r>
            <a:r>
              <a:rPr kumimoji="1" lang="en-US" altLang="ko-KR" sz="105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mouseover</a:t>
            </a:r>
            <a:r>
              <a:rPr kumimoji="1" lang="ko-KR" altLang="en-US" sz="10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을 하며 </a:t>
            </a:r>
            <a:r>
              <a:rPr kumimoji="1" lang="ko-KR" altLang="en-US" sz="105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얻게된</a:t>
            </a:r>
            <a:r>
              <a:rPr kumimoji="1" lang="ko-KR" altLang="en-US" sz="10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 카테고리 값을 근거로</a:t>
            </a:r>
            <a:r>
              <a:rPr kumimoji="1" lang="en-US" altLang="ko-KR" sz="10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, </a:t>
            </a:r>
            <a:r>
              <a:rPr kumimoji="1" lang="ko-KR" altLang="en-US" sz="10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서비스에서 해당</a:t>
            </a:r>
            <a:endParaRPr kumimoji="1" lang="en-US" altLang="ko-KR" sz="1050" dirty="0" smtClean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  <a:p>
            <a:pPr lvl="1">
              <a:lnSpc>
                <a:spcPct val="150000"/>
              </a:lnSpc>
            </a:pPr>
            <a:r>
              <a:rPr kumimoji="1" lang="en-US" altLang="ko-KR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	</a:t>
            </a:r>
            <a:r>
              <a:rPr kumimoji="1" lang="ko-KR" altLang="en-US" sz="10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카테고리 범위의 상품을 가져오게 됩니다</a:t>
            </a:r>
            <a:r>
              <a:rPr kumimoji="1" lang="en-US" altLang="ko-KR" sz="10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.</a:t>
            </a:r>
            <a:r>
              <a:rPr kumimoji="1" lang="ko-KR" altLang="en-US" sz="10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 </a:t>
            </a:r>
            <a:endParaRPr kumimoji="1" lang="en-US" altLang="ko-KR" sz="1050" dirty="0" smtClean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552777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2B3F9EF3-0CD7-BF45-A62B-CCE747692D8B}"/>
              </a:ext>
            </a:extLst>
          </p:cNvPr>
          <p:cNvSpPr/>
          <p:nvPr/>
        </p:nvSpPr>
        <p:spPr>
          <a:xfrm>
            <a:off x="235570" y="259482"/>
            <a:ext cx="9670430" cy="64265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63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3B28E24-544C-4B74-8F2C-E7F4BBBAC81A}"/>
              </a:ext>
            </a:extLst>
          </p:cNvPr>
          <p:cNvSpPr txBox="1"/>
          <p:nvPr/>
        </p:nvSpPr>
        <p:spPr>
          <a:xfrm>
            <a:off x="391168" y="1206788"/>
            <a:ext cx="5986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EC8A62"/>
                </a:solidFill>
                <a:latin typeface="+mn-ea"/>
              </a:rPr>
              <a:t>관리자페이지 </a:t>
            </a:r>
            <a:r>
              <a:rPr lang="en-US" altLang="ko-KR" sz="1800" b="1" dirty="0">
                <a:solidFill>
                  <a:srgbClr val="EC8A62"/>
                </a:solidFill>
                <a:latin typeface="+mn-ea"/>
              </a:rPr>
              <a:t>– </a:t>
            </a:r>
            <a:r>
              <a:rPr lang="ko-KR" altLang="en-US" sz="1400" b="1" dirty="0">
                <a:solidFill>
                  <a:srgbClr val="EC8A62"/>
                </a:solidFill>
                <a:latin typeface="+mn-ea"/>
              </a:rPr>
              <a:t>지점</a:t>
            </a:r>
            <a:r>
              <a:rPr lang="en-US" altLang="ko-KR" sz="1400" b="1" dirty="0">
                <a:solidFill>
                  <a:srgbClr val="EC8A62"/>
                </a:solidFill>
                <a:latin typeface="+mn-ea"/>
              </a:rPr>
              <a:t> : </a:t>
            </a:r>
            <a:r>
              <a:rPr lang="ko-KR" altLang="en-US" sz="1400" b="1" dirty="0">
                <a:solidFill>
                  <a:srgbClr val="EC8A62"/>
                </a:solidFill>
                <a:latin typeface="+mn-ea"/>
              </a:rPr>
              <a:t>목록</a:t>
            </a:r>
            <a:r>
              <a:rPr lang="en-US" altLang="ko-KR" sz="1400" b="1" dirty="0">
                <a:solidFill>
                  <a:srgbClr val="EC8A62"/>
                </a:solidFill>
                <a:latin typeface="+mn-ea"/>
              </a:rPr>
              <a:t>(</a:t>
            </a:r>
            <a:r>
              <a:rPr lang="ko-KR" altLang="en-US" sz="1400" b="1" dirty="0">
                <a:solidFill>
                  <a:srgbClr val="EC8A62"/>
                </a:solidFill>
                <a:latin typeface="+mn-ea"/>
              </a:rPr>
              <a:t>조회</a:t>
            </a:r>
            <a:r>
              <a:rPr lang="en-US" altLang="ko-KR" sz="1400" b="1" dirty="0">
                <a:solidFill>
                  <a:srgbClr val="EC8A62"/>
                </a:solidFill>
                <a:latin typeface="+mn-ea"/>
              </a:rPr>
              <a:t>,</a:t>
            </a:r>
            <a:r>
              <a:rPr lang="ko-KR" altLang="en-US" sz="1400" b="1" dirty="0">
                <a:solidFill>
                  <a:srgbClr val="EC8A62"/>
                </a:solidFill>
                <a:latin typeface="+mn-ea"/>
              </a:rPr>
              <a:t>삭제</a:t>
            </a:r>
            <a:r>
              <a:rPr lang="en-US" altLang="ko-KR" sz="1400" b="1" dirty="0">
                <a:solidFill>
                  <a:srgbClr val="EC8A62"/>
                </a:solidFill>
                <a:latin typeface="+mn-ea"/>
              </a:rPr>
              <a:t>,</a:t>
            </a:r>
            <a:r>
              <a:rPr lang="ko-KR" altLang="en-US" sz="1400" b="1" dirty="0">
                <a:solidFill>
                  <a:srgbClr val="EC8A62"/>
                </a:solidFill>
                <a:latin typeface="+mn-ea"/>
              </a:rPr>
              <a:t>수정</a:t>
            </a:r>
            <a:r>
              <a:rPr lang="en-US" altLang="ko-KR" sz="1400" b="1" dirty="0">
                <a:solidFill>
                  <a:srgbClr val="EC8A62"/>
                </a:solidFill>
                <a:latin typeface="+mn-ea"/>
              </a:rPr>
              <a:t>)</a:t>
            </a:r>
            <a:endParaRPr lang="en-US" altLang="ko-KR" b="1" dirty="0">
              <a:solidFill>
                <a:srgbClr val="EC8A62"/>
              </a:solidFill>
              <a:latin typeface="+mn-ea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97742B75-B8B9-487E-B3B8-E5FF3049E6A0}"/>
              </a:ext>
            </a:extLst>
          </p:cNvPr>
          <p:cNvCxnSpPr>
            <a:cxnSpLocks/>
          </p:cNvCxnSpPr>
          <p:nvPr/>
        </p:nvCxnSpPr>
        <p:spPr>
          <a:xfrm>
            <a:off x="426551" y="1531376"/>
            <a:ext cx="9092601" cy="0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FC324F95-CE82-4422-BEDA-C2A16B8DF20A}"/>
              </a:ext>
            </a:extLst>
          </p:cNvPr>
          <p:cNvGrpSpPr/>
          <p:nvPr/>
        </p:nvGrpSpPr>
        <p:grpSpPr>
          <a:xfrm>
            <a:off x="493932" y="4545817"/>
            <a:ext cx="3404578" cy="276999"/>
            <a:chOff x="6657264" y="2669246"/>
            <a:chExt cx="3404578" cy="276999"/>
          </a:xfrm>
        </p:grpSpPr>
        <p:sp>
          <p:nvSpPr>
            <p:cNvPr id="41" name="삼각형 45">
              <a:extLst>
                <a:ext uri="{FF2B5EF4-FFF2-40B4-BE49-F238E27FC236}">
                  <a16:creationId xmlns:a16="http://schemas.microsoft.com/office/drawing/2014/main" id="{D388C479-18A2-4B30-B7DE-E86629EFF036}"/>
                </a:ext>
              </a:extLst>
            </p:cNvPr>
            <p:cNvSpPr/>
            <p:nvPr/>
          </p:nvSpPr>
          <p:spPr>
            <a:xfrm rot="5400000">
              <a:off x="6652273" y="2730796"/>
              <a:ext cx="133104" cy="123122"/>
            </a:xfrm>
            <a:prstGeom prst="triangle">
              <a:avLst/>
            </a:prstGeom>
            <a:solidFill>
              <a:srgbClr val="F4BA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463">
                <a:latin typeface="+mn-ea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854B35D6-B20E-4DCA-BCCC-C1225D4E8A97}"/>
                </a:ext>
              </a:extLst>
            </p:cNvPr>
            <p:cNvSpPr txBox="1"/>
            <p:nvPr/>
          </p:nvSpPr>
          <p:spPr>
            <a:xfrm>
              <a:off x="6812234" y="2669246"/>
              <a:ext cx="32496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1200" b="1" dirty="0">
                  <a:latin typeface="+mn-ea"/>
                </a:rPr>
                <a:t>지점 목록 조회 삭제 수정 기능 구현</a:t>
              </a:r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E9A104C5-DCA6-476A-B36A-C24365663F80}"/>
              </a:ext>
            </a:extLst>
          </p:cNvPr>
          <p:cNvGrpSpPr/>
          <p:nvPr/>
        </p:nvGrpSpPr>
        <p:grpSpPr>
          <a:xfrm>
            <a:off x="351449" y="452819"/>
            <a:ext cx="3866590" cy="646696"/>
            <a:chOff x="351449" y="452819"/>
            <a:chExt cx="3866590" cy="646696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7109E8D-2E3E-4019-90D4-2B39955242B8}"/>
                </a:ext>
              </a:extLst>
            </p:cNvPr>
            <p:cNvSpPr txBox="1"/>
            <p:nvPr/>
          </p:nvSpPr>
          <p:spPr>
            <a:xfrm>
              <a:off x="457379" y="853294"/>
              <a:ext cx="128227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>
                  <a:solidFill>
                    <a:schemeClr val="accent3">
                      <a:lumMod val="75000"/>
                    </a:schemeClr>
                  </a:solidFill>
                  <a:latin typeface="+mn-ea"/>
                </a:rPr>
                <a:t>인적사항</a:t>
              </a:r>
              <a:endParaRPr lang="ko-KR" altLang="en-US" sz="700" dirty="0">
                <a:solidFill>
                  <a:schemeClr val="accent3">
                    <a:lumMod val="75000"/>
                  </a:schemeClr>
                </a:solidFill>
                <a:latin typeface="+mn-ea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08B42251-6103-408A-B0BD-FB4213599EF3}"/>
                </a:ext>
              </a:extLst>
            </p:cNvPr>
            <p:cNvSpPr txBox="1"/>
            <p:nvPr/>
          </p:nvSpPr>
          <p:spPr>
            <a:xfrm>
              <a:off x="1164070" y="864362"/>
              <a:ext cx="830163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900" dirty="0">
                <a:solidFill>
                  <a:schemeClr val="accent3">
                    <a:lumMod val="75000"/>
                  </a:schemeClr>
                </a:solidFill>
                <a:latin typeface="+mn-ea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3C26D15E-0562-4100-9D37-6B58BA0C3DF2}"/>
                </a:ext>
              </a:extLst>
            </p:cNvPr>
            <p:cNvSpPr txBox="1"/>
            <p:nvPr/>
          </p:nvSpPr>
          <p:spPr>
            <a:xfrm>
              <a:off x="1164070" y="853294"/>
              <a:ext cx="128227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latin typeface="+mn-ea"/>
                </a:rPr>
                <a:t>PROJECTS</a:t>
              </a:r>
              <a:endParaRPr lang="ko-KR" altLang="en-US" sz="900" b="1" dirty="0">
                <a:latin typeface="+mn-ea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AFB963A3-23FA-4D8E-B55C-C688B4682869}"/>
                </a:ext>
              </a:extLst>
            </p:cNvPr>
            <p:cNvSpPr txBox="1"/>
            <p:nvPr/>
          </p:nvSpPr>
          <p:spPr>
            <a:xfrm>
              <a:off x="1994233" y="849992"/>
              <a:ext cx="119406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교내외활동</a:t>
              </a:r>
              <a:r>
                <a:rPr lang="en-US" altLang="ko-KR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/</a:t>
              </a:r>
              <a:r>
                <a:rPr lang="ko-KR" alt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자격증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C02FF3CE-CBA4-4A7B-A1FA-F6779D7FC304}"/>
                </a:ext>
              </a:extLst>
            </p:cNvPr>
            <p:cNvSpPr txBox="1"/>
            <p:nvPr/>
          </p:nvSpPr>
          <p:spPr>
            <a:xfrm>
              <a:off x="351449" y="452819"/>
              <a:ext cx="38665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rgbClr val="EC8A62"/>
                  </a:solidFill>
                  <a:latin typeface="+mn-ea"/>
                </a:rPr>
                <a:t>  </a:t>
              </a:r>
              <a:r>
                <a:rPr lang="en-US" altLang="ko-KR" b="1" dirty="0">
                  <a:solidFill>
                    <a:srgbClr val="EC8A62"/>
                  </a:solidFill>
                  <a:latin typeface="+mn-ea"/>
                </a:rPr>
                <a:t>[PORTFOLIO] </a:t>
              </a:r>
              <a:r>
                <a:rPr lang="ko-KR" altLang="en-US" b="1" dirty="0">
                  <a:solidFill>
                    <a:srgbClr val="EC8A62"/>
                  </a:solidFill>
                  <a:latin typeface="+mn-ea"/>
                </a:rPr>
                <a:t>쇼핑몰 사이트 구현</a:t>
              </a:r>
              <a:endParaRPr lang="ko-KR" altLang="en-US" sz="1000" b="1" dirty="0">
                <a:solidFill>
                  <a:srgbClr val="EC8A62"/>
                </a:solidFill>
                <a:latin typeface="+mn-ea"/>
              </a:endParaRP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8BBE2E25-06EF-4290-9C3E-4F5C5267E7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551" y="1582834"/>
            <a:ext cx="2129782" cy="272099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0AC6B6C-B6C6-4133-B02D-A8AE66F96A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5000" y="1565896"/>
            <a:ext cx="2905125" cy="991510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7C8FA94-C816-4041-9DBD-DCC2F9C54F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67795" y="3378141"/>
            <a:ext cx="2905125" cy="876725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12111C5-21AB-4D5B-B78C-71792CD53F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18361" y="1565896"/>
            <a:ext cx="2789691" cy="1149521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243B9D6E-D4F4-46C5-9BDE-0173E60DAF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18361" y="2983970"/>
            <a:ext cx="2738780" cy="1244900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391E70B2-3864-428C-BBC7-2A2B3BAF9182}"/>
              </a:ext>
            </a:extLst>
          </p:cNvPr>
          <p:cNvCxnSpPr>
            <a:stCxn id="7" idx="2"/>
            <a:endCxn id="9" idx="0"/>
          </p:cNvCxnSpPr>
          <p:nvPr/>
        </p:nvCxnSpPr>
        <p:spPr>
          <a:xfrm>
            <a:off x="5297563" y="2557406"/>
            <a:ext cx="22795" cy="8207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9C7403D5-E6EC-4C77-86EC-BECA8F9227B9}"/>
              </a:ext>
            </a:extLst>
          </p:cNvPr>
          <p:cNvCxnSpPr>
            <a:cxnSpLocks/>
            <a:stCxn id="12" idx="2"/>
            <a:endCxn id="16" idx="0"/>
          </p:cNvCxnSpPr>
          <p:nvPr/>
        </p:nvCxnSpPr>
        <p:spPr>
          <a:xfrm flipH="1">
            <a:off x="8187751" y="2715417"/>
            <a:ext cx="25456" cy="2685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55" name="그림 54">
            <a:extLst>
              <a:ext uri="{FF2B5EF4-FFF2-40B4-BE49-F238E27FC236}">
                <a16:creationId xmlns:a16="http://schemas.microsoft.com/office/drawing/2014/main" id="{71742067-71FB-4C46-AA2A-87DBE5DD8A6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09563" y="2654526"/>
            <a:ext cx="2389490" cy="1735610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A7FE257A-8247-4384-A47E-5CAB2E24F483}"/>
              </a:ext>
            </a:extLst>
          </p:cNvPr>
          <p:cNvSpPr/>
          <p:nvPr/>
        </p:nvSpPr>
        <p:spPr>
          <a:xfrm>
            <a:off x="1164070" y="1835150"/>
            <a:ext cx="391680" cy="155877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7E51C6C8-C2DD-48CF-83A7-64208F5FAF8E}"/>
              </a:ext>
            </a:extLst>
          </p:cNvPr>
          <p:cNvCxnSpPr>
            <a:stCxn id="56" idx="3"/>
            <a:endCxn id="55" idx="0"/>
          </p:cNvCxnSpPr>
          <p:nvPr/>
        </p:nvCxnSpPr>
        <p:spPr>
          <a:xfrm>
            <a:off x="1555750" y="1913089"/>
            <a:ext cx="948558" cy="7414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81D073E2-1C15-4505-94D6-FC5BEAB7CB95}"/>
              </a:ext>
            </a:extLst>
          </p:cNvPr>
          <p:cNvSpPr txBox="1"/>
          <p:nvPr/>
        </p:nvSpPr>
        <p:spPr>
          <a:xfrm>
            <a:off x="5216872" y="2789441"/>
            <a:ext cx="10571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accent2"/>
                </a:solidFill>
                <a:latin typeface="+mn-ea"/>
              </a:rPr>
              <a:t>Update</a:t>
            </a:r>
            <a:endParaRPr lang="ko-KR" altLang="en-US" sz="1400" dirty="0">
              <a:solidFill>
                <a:schemeClr val="accent2"/>
              </a:solidFill>
              <a:latin typeface="+mn-ea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2FB82F8-6C6D-4765-8907-C3F3AE23D447}"/>
              </a:ext>
            </a:extLst>
          </p:cNvPr>
          <p:cNvSpPr txBox="1"/>
          <p:nvPr/>
        </p:nvSpPr>
        <p:spPr>
          <a:xfrm>
            <a:off x="8171372" y="2710296"/>
            <a:ext cx="10571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accent2"/>
                </a:solidFill>
                <a:latin typeface="+mn-ea"/>
              </a:rPr>
              <a:t>Delete</a:t>
            </a:r>
            <a:endParaRPr lang="ko-KR" altLang="en-US" sz="1400" dirty="0">
              <a:solidFill>
                <a:schemeClr val="accent2"/>
              </a:solidFill>
              <a:latin typeface="+mn-ea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D945192-38BF-4D10-9B7B-47EF81C22699}"/>
              </a:ext>
            </a:extLst>
          </p:cNvPr>
          <p:cNvSpPr txBox="1"/>
          <p:nvPr/>
        </p:nvSpPr>
        <p:spPr>
          <a:xfrm>
            <a:off x="493932" y="4822816"/>
            <a:ext cx="6942926" cy="819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kumimoji="1" lang="ko-KR" altLang="en-US" sz="10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조회</a:t>
            </a:r>
            <a:r>
              <a:rPr kumimoji="1" lang="en-US" altLang="ko-KR" sz="10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</a:t>
            </a:r>
            <a:r>
              <a:rPr kumimoji="1" lang="ko-KR" altLang="en-US" sz="10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각 지역을 </a:t>
            </a:r>
            <a:r>
              <a:rPr kumimoji="1" lang="en-US" altLang="ko-KR" sz="105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enum</a:t>
            </a:r>
            <a:r>
              <a:rPr kumimoji="1" lang="ko-KR" altLang="en-US" sz="10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의 </a:t>
            </a:r>
            <a:r>
              <a:rPr kumimoji="1" lang="en-US" altLang="ko-KR" sz="10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ordinal</a:t>
            </a:r>
            <a:r>
              <a:rPr kumimoji="1" lang="ko-KR" altLang="en-US" sz="10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로 가져와서</a:t>
            </a:r>
            <a:r>
              <a:rPr kumimoji="1" lang="en-US" altLang="ko-KR" sz="10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, </a:t>
            </a:r>
            <a:r>
              <a:rPr kumimoji="1" lang="ko-KR" altLang="en-US" sz="10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해당 항목 클릭 시 지역에 맞는 지점을 불러옵니다</a:t>
            </a:r>
            <a:r>
              <a:rPr kumimoji="1" lang="en-US" altLang="ko-KR" sz="10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kumimoji="1" lang="ko-KR" altLang="en-US" sz="10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삭제</a:t>
            </a:r>
            <a:r>
              <a:rPr kumimoji="1" lang="en-US" altLang="ko-KR" sz="10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repository</a:t>
            </a:r>
            <a:r>
              <a:rPr kumimoji="1" lang="ko-KR" altLang="en-US" sz="10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의 </a:t>
            </a:r>
            <a:r>
              <a:rPr kumimoji="1" lang="en-US" altLang="ko-KR" sz="10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delete</a:t>
            </a:r>
            <a:r>
              <a:rPr kumimoji="1" lang="ko-KR" altLang="en-US" sz="10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기능을 수행합니다</a:t>
            </a:r>
            <a:r>
              <a:rPr kumimoji="1" lang="en-US" altLang="ko-KR" sz="10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kumimoji="1" lang="ko-KR" altLang="en-US" sz="10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수정</a:t>
            </a:r>
            <a:r>
              <a:rPr kumimoji="1" lang="en-US" altLang="ko-KR" sz="10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</a:t>
            </a:r>
            <a:r>
              <a:rPr kumimoji="1" lang="ko-KR" altLang="en-US" sz="10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수정 </a:t>
            </a:r>
            <a:r>
              <a:rPr kumimoji="1" lang="ko-KR" altLang="en-US" sz="105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클릭시</a:t>
            </a:r>
            <a:r>
              <a:rPr kumimoji="1" lang="ko-KR" altLang="en-US" sz="10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 </a:t>
            </a:r>
            <a:r>
              <a:rPr kumimoji="1" lang="en-US" altLang="ko-KR" sz="10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disabled</a:t>
            </a:r>
            <a:r>
              <a:rPr kumimoji="1" lang="ko-KR" altLang="en-US" sz="10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속성을 제거하여 활성화 시키고</a:t>
            </a:r>
            <a:r>
              <a:rPr kumimoji="1" lang="en-US" altLang="ko-KR" sz="10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, </a:t>
            </a:r>
            <a:r>
              <a:rPr kumimoji="1" lang="ko-KR" altLang="en-US" sz="10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수정 완료 클릭 후 해당 </a:t>
            </a:r>
            <a:r>
              <a:rPr kumimoji="1" lang="en-US" altLang="ko-KR" sz="10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value</a:t>
            </a:r>
            <a:r>
              <a:rPr kumimoji="1" lang="ko-KR" altLang="en-US" sz="10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를 </a:t>
            </a:r>
            <a:r>
              <a:rPr kumimoji="1" lang="en-US" altLang="ko-KR" sz="10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DB</a:t>
            </a:r>
            <a:r>
              <a:rPr kumimoji="1" lang="ko-KR" altLang="en-US" sz="10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에 저장합니다</a:t>
            </a:r>
            <a:r>
              <a:rPr kumimoji="1" lang="en-US" altLang="ko-KR" sz="10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350094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2B3F9EF3-0CD7-BF45-A62B-CCE747692D8B}"/>
              </a:ext>
            </a:extLst>
          </p:cNvPr>
          <p:cNvSpPr/>
          <p:nvPr/>
        </p:nvSpPr>
        <p:spPr>
          <a:xfrm>
            <a:off x="235570" y="259482"/>
            <a:ext cx="9670430" cy="64265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63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3B28E24-544C-4B74-8F2C-E7F4BBBAC81A}"/>
              </a:ext>
            </a:extLst>
          </p:cNvPr>
          <p:cNvSpPr txBox="1"/>
          <p:nvPr/>
        </p:nvSpPr>
        <p:spPr>
          <a:xfrm>
            <a:off x="391168" y="1206788"/>
            <a:ext cx="5986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EC8A62"/>
                </a:solidFill>
                <a:latin typeface="+mn-ea"/>
              </a:rPr>
              <a:t>관리자페이지 </a:t>
            </a:r>
            <a:r>
              <a:rPr lang="en-US" altLang="ko-KR" sz="1800" b="1" dirty="0">
                <a:solidFill>
                  <a:srgbClr val="EC8A62"/>
                </a:solidFill>
                <a:latin typeface="+mn-ea"/>
              </a:rPr>
              <a:t>– </a:t>
            </a:r>
            <a:r>
              <a:rPr lang="ko-KR" altLang="en-US" sz="1400" b="1" dirty="0">
                <a:solidFill>
                  <a:srgbClr val="EC8A62"/>
                </a:solidFill>
                <a:latin typeface="+mn-ea"/>
              </a:rPr>
              <a:t>지점</a:t>
            </a:r>
            <a:r>
              <a:rPr lang="en-US" altLang="ko-KR" sz="1400" b="1" dirty="0">
                <a:solidFill>
                  <a:srgbClr val="EC8A62"/>
                </a:solidFill>
                <a:latin typeface="+mn-ea"/>
              </a:rPr>
              <a:t> : </a:t>
            </a:r>
            <a:r>
              <a:rPr lang="ko-KR" altLang="en-US" sz="1400" b="1" dirty="0">
                <a:solidFill>
                  <a:srgbClr val="EC8A62"/>
                </a:solidFill>
                <a:latin typeface="+mn-ea"/>
              </a:rPr>
              <a:t>등록</a:t>
            </a:r>
            <a:endParaRPr lang="en-US" altLang="ko-KR" b="1" dirty="0">
              <a:solidFill>
                <a:srgbClr val="EC8A62"/>
              </a:solidFill>
              <a:latin typeface="+mn-ea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97742B75-B8B9-487E-B3B8-E5FF3049E6A0}"/>
              </a:ext>
            </a:extLst>
          </p:cNvPr>
          <p:cNvCxnSpPr>
            <a:cxnSpLocks/>
          </p:cNvCxnSpPr>
          <p:nvPr/>
        </p:nvCxnSpPr>
        <p:spPr>
          <a:xfrm>
            <a:off x="426551" y="1531376"/>
            <a:ext cx="9092601" cy="0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E9A104C5-DCA6-476A-B36A-C24365663F80}"/>
              </a:ext>
            </a:extLst>
          </p:cNvPr>
          <p:cNvGrpSpPr/>
          <p:nvPr/>
        </p:nvGrpSpPr>
        <p:grpSpPr>
          <a:xfrm>
            <a:off x="351449" y="452819"/>
            <a:ext cx="3866590" cy="646696"/>
            <a:chOff x="351449" y="452819"/>
            <a:chExt cx="3866590" cy="646696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7109E8D-2E3E-4019-90D4-2B39955242B8}"/>
                </a:ext>
              </a:extLst>
            </p:cNvPr>
            <p:cNvSpPr txBox="1"/>
            <p:nvPr/>
          </p:nvSpPr>
          <p:spPr>
            <a:xfrm>
              <a:off x="457379" y="853294"/>
              <a:ext cx="128227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>
                  <a:solidFill>
                    <a:schemeClr val="accent3">
                      <a:lumMod val="75000"/>
                    </a:schemeClr>
                  </a:solidFill>
                  <a:latin typeface="+mn-ea"/>
                </a:rPr>
                <a:t>인적사항</a:t>
              </a:r>
              <a:endParaRPr lang="ko-KR" altLang="en-US" sz="700" dirty="0">
                <a:solidFill>
                  <a:schemeClr val="accent3">
                    <a:lumMod val="75000"/>
                  </a:schemeClr>
                </a:solidFill>
                <a:latin typeface="+mn-ea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08B42251-6103-408A-B0BD-FB4213599EF3}"/>
                </a:ext>
              </a:extLst>
            </p:cNvPr>
            <p:cNvSpPr txBox="1"/>
            <p:nvPr/>
          </p:nvSpPr>
          <p:spPr>
            <a:xfrm>
              <a:off x="1164070" y="864362"/>
              <a:ext cx="830163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900" dirty="0">
                <a:solidFill>
                  <a:schemeClr val="accent3">
                    <a:lumMod val="75000"/>
                  </a:schemeClr>
                </a:solidFill>
                <a:latin typeface="+mn-ea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3C26D15E-0562-4100-9D37-6B58BA0C3DF2}"/>
                </a:ext>
              </a:extLst>
            </p:cNvPr>
            <p:cNvSpPr txBox="1"/>
            <p:nvPr/>
          </p:nvSpPr>
          <p:spPr>
            <a:xfrm>
              <a:off x="1164070" y="853294"/>
              <a:ext cx="128227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latin typeface="+mn-ea"/>
                </a:rPr>
                <a:t>PROJECTS</a:t>
              </a:r>
              <a:endParaRPr lang="ko-KR" altLang="en-US" sz="900" b="1" dirty="0">
                <a:latin typeface="+mn-ea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AFB963A3-23FA-4D8E-B55C-C688B4682869}"/>
                </a:ext>
              </a:extLst>
            </p:cNvPr>
            <p:cNvSpPr txBox="1"/>
            <p:nvPr/>
          </p:nvSpPr>
          <p:spPr>
            <a:xfrm>
              <a:off x="1994233" y="849992"/>
              <a:ext cx="119406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교내외활동</a:t>
              </a:r>
              <a:r>
                <a:rPr lang="en-US" altLang="ko-KR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/</a:t>
              </a:r>
              <a:r>
                <a:rPr lang="ko-KR" alt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자격증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C02FF3CE-CBA4-4A7B-A1FA-F6779D7FC304}"/>
                </a:ext>
              </a:extLst>
            </p:cNvPr>
            <p:cNvSpPr txBox="1"/>
            <p:nvPr/>
          </p:nvSpPr>
          <p:spPr>
            <a:xfrm>
              <a:off x="351449" y="452819"/>
              <a:ext cx="38665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rgbClr val="EC8A62"/>
                  </a:solidFill>
                  <a:latin typeface="+mn-ea"/>
                </a:rPr>
                <a:t>  </a:t>
              </a:r>
              <a:r>
                <a:rPr lang="en-US" altLang="ko-KR" b="1" dirty="0">
                  <a:solidFill>
                    <a:srgbClr val="EC8A62"/>
                  </a:solidFill>
                  <a:latin typeface="+mn-ea"/>
                </a:rPr>
                <a:t>[PORTFOLIO] </a:t>
              </a:r>
              <a:r>
                <a:rPr lang="ko-KR" altLang="en-US" b="1" dirty="0">
                  <a:solidFill>
                    <a:srgbClr val="EC8A62"/>
                  </a:solidFill>
                  <a:latin typeface="+mn-ea"/>
                </a:rPr>
                <a:t>쇼핑몰 사이트 구현</a:t>
              </a:r>
              <a:endParaRPr lang="ko-KR" altLang="en-US" sz="1000" b="1" dirty="0">
                <a:solidFill>
                  <a:srgbClr val="EC8A62"/>
                </a:solidFill>
                <a:latin typeface="+mn-ea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6D9CE335-CA13-4F1C-B9EA-3FC4C0E2D1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379" y="1677427"/>
            <a:ext cx="2945299" cy="1261342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D0002AD-38CE-4846-9AD7-3AFCF7C7E6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3660" y="1687016"/>
            <a:ext cx="1695027" cy="1955800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97A64F9-9D85-4E24-88C9-A849778DB6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379" y="3093413"/>
            <a:ext cx="3185349" cy="1275632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88C829D-7CEE-4114-9852-EC3968D80D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74160" y="1687016"/>
            <a:ext cx="3249609" cy="1099370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A914B762-5677-409B-901D-2889376A7CE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74160" y="3066732"/>
            <a:ext cx="3106738" cy="2740566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grpSp>
        <p:nvGrpSpPr>
          <p:cNvPr id="36" name="그룹 35">
            <a:extLst>
              <a:ext uri="{FF2B5EF4-FFF2-40B4-BE49-F238E27FC236}">
                <a16:creationId xmlns:a16="http://schemas.microsoft.com/office/drawing/2014/main" id="{F7111F32-A9B9-45CA-ADB5-00FF3C1BDB0D}"/>
              </a:ext>
            </a:extLst>
          </p:cNvPr>
          <p:cNvGrpSpPr/>
          <p:nvPr/>
        </p:nvGrpSpPr>
        <p:grpSpPr>
          <a:xfrm>
            <a:off x="487582" y="4679167"/>
            <a:ext cx="4709944" cy="666730"/>
            <a:chOff x="6657264" y="2669246"/>
            <a:chExt cx="4709944" cy="666730"/>
          </a:xfrm>
        </p:grpSpPr>
        <p:sp>
          <p:nvSpPr>
            <p:cNvPr id="37" name="삼각형 45">
              <a:extLst>
                <a:ext uri="{FF2B5EF4-FFF2-40B4-BE49-F238E27FC236}">
                  <a16:creationId xmlns:a16="http://schemas.microsoft.com/office/drawing/2014/main" id="{D49A15C8-BE0A-4DE6-AB7D-7679420E1B8D}"/>
                </a:ext>
              </a:extLst>
            </p:cNvPr>
            <p:cNvSpPr/>
            <p:nvPr/>
          </p:nvSpPr>
          <p:spPr>
            <a:xfrm rot="5400000">
              <a:off x="6652273" y="2730796"/>
              <a:ext cx="133104" cy="123122"/>
            </a:xfrm>
            <a:prstGeom prst="triangle">
              <a:avLst/>
            </a:prstGeom>
            <a:solidFill>
              <a:srgbClr val="F4BA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463">
                <a:latin typeface="+mn-ea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E3E6544-E71F-4496-B2DF-A6376772652C}"/>
                </a:ext>
              </a:extLst>
            </p:cNvPr>
            <p:cNvSpPr txBox="1"/>
            <p:nvPr/>
          </p:nvSpPr>
          <p:spPr>
            <a:xfrm>
              <a:off x="6812234" y="2669246"/>
              <a:ext cx="32496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1200" b="1" dirty="0">
                  <a:latin typeface="+mn-ea"/>
                </a:rPr>
                <a:t>매장 신규 등록 기능 구현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03A65182-D152-43AF-90CA-AE3D8CB55689}"/>
                </a:ext>
              </a:extLst>
            </p:cNvPr>
            <p:cNvSpPr txBox="1"/>
            <p:nvPr/>
          </p:nvSpPr>
          <p:spPr>
            <a:xfrm>
              <a:off x="6657264" y="3001269"/>
              <a:ext cx="4709944" cy="3347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en-US" altLang="ko-KR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 - &lt;select</a:t>
              </a:r>
              <a:r>
                <a:rPr kumimoji="1" lang="en-US" altLang="ko-KR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&gt;,&lt;option&gt;</a:t>
              </a:r>
              <a:r>
                <a:rPr kumimoji="1" lang="ko-KR" altLang="en-US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를 </a:t>
              </a:r>
              <a:r>
                <a:rPr kumimoji="1" lang="ko-KR" altLang="en-US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이용한 지역 선택</a:t>
              </a:r>
              <a:r>
                <a:rPr kumimoji="1" lang="en-US" altLang="ko-KR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 </a:t>
              </a:r>
              <a:r>
                <a:rPr kumimoji="1" lang="ko-KR" altLang="en-US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및 등록</a:t>
              </a:r>
              <a:r>
                <a:rPr kumimoji="1" lang="en-US" altLang="ko-KR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, </a:t>
              </a:r>
              <a:r>
                <a:rPr kumimoji="1" lang="ko-KR" altLang="en-US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조회를 구현하였습니다</a:t>
              </a:r>
              <a:r>
                <a:rPr kumimoji="1" lang="en-US" altLang="ko-KR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735208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2B3F9EF3-0CD7-BF45-A62B-CCE747692D8B}"/>
              </a:ext>
            </a:extLst>
          </p:cNvPr>
          <p:cNvSpPr/>
          <p:nvPr/>
        </p:nvSpPr>
        <p:spPr>
          <a:xfrm>
            <a:off x="235570" y="265813"/>
            <a:ext cx="9670430" cy="63610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63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639B609-FDB8-4054-A7DD-E990A10D053A}"/>
              </a:ext>
            </a:extLst>
          </p:cNvPr>
          <p:cNvSpPr/>
          <p:nvPr/>
        </p:nvSpPr>
        <p:spPr>
          <a:xfrm>
            <a:off x="494623" y="2497208"/>
            <a:ext cx="2593807" cy="1901523"/>
          </a:xfrm>
          <a:prstGeom prst="rect">
            <a:avLst/>
          </a:prstGeom>
          <a:solidFill>
            <a:srgbClr val="FFF2CC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3D478C5-CCF6-44F7-A542-6289E638DB2E}"/>
              </a:ext>
            </a:extLst>
          </p:cNvPr>
          <p:cNvGrpSpPr/>
          <p:nvPr/>
        </p:nvGrpSpPr>
        <p:grpSpPr>
          <a:xfrm>
            <a:off x="351449" y="452819"/>
            <a:ext cx="2836739" cy="665459"/>
            <a:chOff x="351449" y="452819"/>
            <a:chExt cx="2836739" cy="665459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B2A80A1-4A14-CF41-AF3A-15347EA9E51C}"/>
                </a:ext>
              </a:extLst>
            </p:cNvPr>
            <p:cNvSpPr txBox="1"/>
            <p:nvPr/>
          </p:nvSpPr>
          <p:spPr>
            <a:xfrm>
              <a:off x="463182" y="864362"/>
              <a:ext cx="1282277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5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인적사항</a:t>
              </a:r>
              <a:endParaRPr lang="ko-KR" altLang="en-US" sz="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834D46C-4A8C-5641-B077-DEFADAD4EEBF}"/>
                </a:ext>
              </a:extLst>
            </p:cNvPr>
            <p:cNvSpPr txBox="1"/>
            <p:nvPr/>
          </p:nvSpPr>
          <p:spPr>
            <a:xfrm>
              <a:off x="1115291" y="863181"/>
              <a:ext cx="128227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PROJECTS</a:t>
              </a:r>
              <a:endParaRPr lang="ko-KR" altLang="en-US" sz="80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BC9F4F5-B0EA-FA40-822C-13C8801D49AB}"/>
                </a:ext>
              </a:extLst>
            </p:cNvPr>
            <p:cNvSpPr txBox="1"/>
            <p:nvPr/>
          </p:nvSpPr>
          <p:spPr>
            <a:xfrm>
              <a:off x="351449" y="452819"/>
              <a:ext cx="28367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rgbClr val="EC8A62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</a:t>
              </a:r>
              <a:r>
                <a:rPr lang="en-US" altLang="ko-KR" b="1" dirty="0">
                  <a:solidFill>
                    <a:srgbClr val="EC8A62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[PORTFOLIO] </a:t>
              </a:r>
              <a:r>
                <a:rPr lang="ko-KR" altLang="en-US" b="1" dirty="0">
                  <a:solidFill>
                    <a:srgbClr val="EC8A62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양형석</a:t>
              </a:r>
              <a:endParaRPr lang="ko-KR" altLang="en-US" sz="1000" b="1" dirty="0">
                <a:solidFill>
                  <a:srgbClr val="EC8A6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B1A1F905-BF13-E743-9880-7EAEAC7961E9}"/>
              </a:ext>
            </a:extLst>
          </p:cNvPr>
          <p:cNvSpPr txBox="1"/>
          <p:nvPr/>
        </p:nvSpPr>
        <p:spPr>
          <a:xfrm>
            <a:off x="494623" y="4494450"/>
            <a:ext cx="259380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100" dirty="0">
                <a:latin typeface="+mn-ea"/>
              </a:rPr>
              <a:t>2021 </a:t>
            </a:r>
            <a:r>
              <a:rPr kumimoji="1" lang="ko-KR" altLang="en-US" sz="1100" dirty="0" smtClean="0">
                <a:latin typeface="+mn-ea"/>
              </a:rPr>
              <a:t>포트폴리오 작성자</a:t>
            </a:r>
            <a:endParaRPr kumimoji="1" lang="en-US" altLang="ko-KR" sz="1100" dirty="0">
              <a:latin typeface="+mn-ea"/>
            </a:endParaRPr>
          </a:p>
          <a:p>
            <a:r>
              <a:rPr kumimoji="1" lang="ko-KR" altLang="en-US" sz="1100" b="1" dirty="0">
                <a:latin typeface="+mn-ea"/>
              </a:rPr>
              <a:t>양형석</a:t>
            </a:r>
            <a:r>
              <a:rPr kumimoji="1" lang="en-US" altLang="ko-KR" sz="1100" dirty="0">
                <a:latin typeface="+mn-ea"/>
              </a:rPr>
              <a:t>	</a:t>
            </a:r>
            <a:endParaRPr kumimoji="1" lang="ko-KR" altLang="en-US" sz="1100" dirty="0">
              <a:latin typeface="+mn-ea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8C74F60-D49C-A948-A65F-FA857D21B798}"/>
              </a:ext>
            </a:extLst>
          </p:cNvPr>
          <p:cNvSpPr txBox="1"/>
          <p:nvPr/>
        </p:nvSpPr>
        <p:spPr>
          <a:xfrm>
            <a:off x="3397572" y="2735512"/>
            <a:ext cx="874292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이름</a:t>
            </a:r>
            <a:endParaRPr lang="en-US" altLang="ko-KR" sz="10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생년월일</a:t>
            </a:r>
            <a:endParaRPr lang="en-US" altLang="ko-KR" sz="10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학력정보</a:t>
            </a:r>
            <a:endParaRPr lang="en-US" altLang="ko-KR" sz="10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9BE264D-0869-5E4C-9150-9E9A806B5851}"/>
              </a:ext>
            </a:extLst>
          </p:cNvPr>
          <p:cNvSpPr txBox="1"/>
          <p:nvPr/>
        </p:nvSpPr>
        <p:spPr>
          <a:xfrm>
            <a:off x="4142545" y="2728190"/>
            <a:ext cx="233871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latin typeface="+mn-ea"/>
              </a:rPr>
              <a:t>양형석 </a:t>
            </a:r>
            <a:r>
              <a:rPr lang="en-US" altLang="ko-KR" sz="1000" dirty="0">
                <a:latin typeface="+mn-ea"/>
              </a:rPr>
              <a:t>   </a:t>
            </a:r>
            <a:r>
              <a:rPr lang="en-US" altLang="ko-KR" sz="1000" dirty="0" err="1">
                <a:latin typeface="+mn-ea"/>
              </a:rPr>
              <a:t>HyeongSeok</a:t>
            </a:r>
            <a:r>
              <a:rPr lang="en-US" altLang="ko-KR" sz="1000" dirty="0">
                <a:latin typeface="+mn-ea"/>
              </a:rPr>
              <a:t> Yang</a:t>
            </a: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+mn-ea"/>
              </a:rPr>
              <a:t>1993.02.06</a:t>
            </a:r>
          </a:p>
          <a:p>
            <a:pPr>
              <a:lnSpc>
                <a:spcPct val="150000"/>
              </a:lnSpc>
            </a:pPr>
            <a:r>
              <a:rPr lang="ko-KR" altLang="en-US" sz="1000">
                <a:latin typeface="+mn-ea"/>
              </a:rPr>
              <a:t>서울시립대</a:t>
            </a:r>
            <a:r>
              <a:rPr lang="en-US" altLang="ko-KR" sz="1000">
                <a:latin typeface="+mn-ea"/>
              </a:rPr>
              <a:t> </a:t>
            </a:r>
            <a:r>
              <a:rPr lang="ko-KR" altLang="en-US" sz="1000">
                <a:latin typeface="+mn-ea"/>
              </a:rPr>
              <a:t>전자전기컴퓨터공학부</a:t>
            </a:r>
            <a:endParaRPr lang="en-US" altLang="ko-KR" sz="10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+mn-ea"/>
              </a:rPr>
              <a:t>2014.03 ~ 2021.02 (</a:t>
            </a:r>
            <a:r>
              <a:rPr lang="ko-KR" altLang="en-US" sz="1000" dirty="0">
                <a:latin typeface="+mn-ea"/>
              </a:rPr>
              <a:t>졸업</a:t>
            </a:r>
            <a:r>
              <a:rPr lang="en-US" altLang="ko-KR" sz="1000" dirty="0">
                <a:latin typeface="+mn-ea"/>
              </a:rPr>
              <a:t>) </a:t>
            </a:r>
          </a:p>
        </p:txBody>
      </p:sp>
      <p:cxnSp>
        <p:nvCxnSpPr>
          <p:cNvPr id="35" name="직선 연결선 14">
            <a:extLst>
              <a:ext uri="{FF2B5EF4-FFF2-40B4-BE49-F238E27FC236}">
                <a16:creationId xmlns:a16="http://schemas.microsoft.com/office/drawing/2014/main" id="{25A0FD3C-B1B1-5643-A166-D1770CDCF885}"/>
              </a:ext>
            </a:extLst>
          </p:cNvPr>
          <p:cNvCxnSpPr>
            <a:cxnSpLocks/>
          </p:cNvCxnSpPr>
          <p:nvPr/>
        </p:nvCxnSpPr>
        <p:spPr>
          <a:xfrm>
            <a:off x="3467384" y="2631372"/>
            <a:ext cx="874292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6EEF2267-E146-B642-8B3C-65C8B2EA3107}"/>
              </a:ext>
            </a:extLst>
          </p:cNvPr>
          <p:cNvSpPr txBox="1"/>
          <p:nvPr/>
        </p:nvSpPr>
        <p:spPr>
          <a:xfrm>
            <a:off x="3435093" y="2352488"/>
            <a:ext cx="20984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EC8A62"/>
                </a:solidFill>
                <a:latin typeface="+mn-ea"/>
              </a:rPr>
              <a:t>PROFILE</a:t>
            </a:r>
            <a:endParaRPr lang="en-US" altLang="ko-KR" b="1" dirty="0">
              <a:solidFill>
                <a:srgbClr val="EC8A62"/>
              </a:solidFill>
              <a:latin typeface="+mn-ea"/>
            </a:endParaRPr>
          </a:p>
        </p:txBody>
      </p:sp>
      <p:cxnSp>
        <p:nvCxnSpPr>
          <p:cNvPr id="37" name="직선 연결선 14">
            <a:extLst>
              <a:ext uri="{FF2B5EF4-FFF2-40B4-BE49-F238E27FC236}">
                <a16:creationId xmlns:a16="http://schemas.microsoft.com/office/drawing/2014/main" id="{D721A74E-F58E-CD44-98D4-AA4E01F03C92}"/>
              </a:ext>
            </a:extLst>
          </p:cNvPr>
          <p:cNvCxnSpPr>
            <a:cxnSpLocks/>
          </p:cNvCxnSpPr>
          <p:nvPr/>
        </p:nvCxnSpPr>
        <p:spPr>
          <a:xfrm>
            <a:off x="3447850" y="4304162"/>
            <a:ext cx="874292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pSp>
        <p:nvGrpSpPr>
          <p:cNvPr id="6" name="그룹 5"/>
          <p:cNvGrpSpPr/>
          <p:nvPr/>
        </p:nvGrpSpPr>
        <p:grpSpPr>
          <a:xfrm>
            <a:off x="3385405" y="4029098"/>
            <a:ext cx="2657591" cy="1340095"/>
            <a:chOff x="3385405" y="3546960"/>
            <a:chExt cx="2657591" cy="1340095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EC3165B-8F13-6D49-BD71-6AD7537CDB12}"/>
                </a:ext>
              </a:extLst>
            </p:cNvPr>
            <p:cNvSpPr txBox="1"/>
            <p:nvPr/>
          </p:nvSpPr>
          <p:spPr>
            <a:xfrm>
              <a:off x="3397572" y="3917559"/>
              <a:ext cx="874292" cy="9694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전화번호</a:t>
              </a:r>
              <a:endPara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이메일</a:t>
              </a:r>
              <a:endPara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GitHub</a:t>
              </a:r>
            </a:p>
            <a:p>
              <a:pPr>
                <a:lnSpc>
                  <a:spcPct val="150000"/>
                </a:lnSpc>
              </a:pPr>
              <a:endPara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A27FB6DC-2118-A146-B050-631230547F78}"/>
                </a:ext>
              </a:extLst>
            </p:cNvPr>
            <p:cNvSpPr txBox="1"/>
            <p:nvPr/>
          </p:nvSpPr>
          <p:spPr>
            <a:xfrm>
              <a:off x="4098574" y="3907558"/>
              <a:ext cx="1944422" cy="7848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000" dirty="0">
                  <a:latin typeface="+mn-ea"/>
                </a:rPr>
                <a:t>82+ </a:t>
              </a:r>
              <a:r>
                <a:rPr lang="en-US" altLang="ko-KR" sz="1000" dirty="0" smtClean="0">
                  <a:latin typeface="+mn-ea"/>
                </a:rPr>
                <a:t>010.2083.9035</a:t>
              </a:r>
              <a:endParaRPr lang="en-US" altLang="ko-KR" sz="1000" dirty="0">
                <a:latin typeface="+mn-ea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000" dirty="0" smtClean="0">
                  <a:latin typeface="+mn-ea"/>
                  <a:hlinkClick r:id="rId2"/>
                </a:rPr>
                <a:t>gudtjr4662@gmail.com</a:t>
              </a:r>
            </a:p>
            <a:p>
              <a:pPr>
                <a:lnSpc>
                  <a:spcPct val="150000"/>
                </a:lnSpc>
              </a:pPr>
              <a:endParaRPr lang="en-US" altLang="ko-KR" sz="1000" dirty="0">
                <a:latin typeface="+mn-ea"/>
                <a:hlinkClick r:id="rId2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5F76836-CD86-874A-B5A5-A8758E5488EE}"/>
                </a:ext>
              </a:extLst>
            </p:cNvPr>
            <p:cNvSpPr txBox="1"/>
            <p:nvPr/>
          </p:nvSpPr>
          <p:spPr>
            <a:xfrm>
              <a:off x="3385405" y="3546960"/>
              <a:ext cx="209840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rgbClr val="EC8A62"/>
                  </a:solidFill>
                  <a:latin typeface="+mn-ea"/>
                </a:rPr>
                <a:t>CONTACTS</a:t>
              </a:r>
              <a:endParaRPr lang="en-US" altLang="ko-KR" b="1" dirty="0">
                <a:solidFill>
                  <a:srgbClr val="EC8A62"/>
                </a:solidFill>
                <a:latin typeface="+mn-ea"/>
              </a:endParaRPr>
            </a:p>
          </p:txBody>
        </p:sp>
      </p:grpSp>
      <p:sp>
        <p:nvSpPr>
          <p:cNvPr id="7" name="타원 6">
            <a:extLst>
              <a:ext uri="{FF2B5EF4-FFF2-40B4-BE49-F238E27FC236}">
                <a16:creationId xmlns:a16="http://schemas.microsoft.com/office/drawing/2014/main" id="{0EEF91FE-7A5C-4BF8-AED7-D8E796C27D77}"/>
              </a:ext>
            </a:extLst>
          </p:cNvPr>
          <p:cNvSpPr/>
          <p:nvPr/>
        </p:nvSpPr>
        <p:spPr>
          <a:xfrm>
            <a:off x="6434356" y="2449654"/>
            <a:ext cx="142613" cy="134086"/>
          </a:xfrm>
          <a:prstGeom prst="ellipse">
            <a:avLst/>
          </a:prstGeom>
          <a:solidFill>
            <a:srgbClr val="EC8A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EE713D6-6A80-4E23-829A-190A9387744C}"/>
              </a:ext>
            </a:extLst>
          </p:cNvPr>
          <p:cNvSpPr txBox="1"/>
          <p:nvPr/>
        </p:nvSpPr>
        <p:spPr>
          <a:xfrm>
            <a:off x="6578557" y="2382611"/>
            <a:ext cx="128227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SKILL</a:t>
            </a:r>
            <a:endParaRPr lang="ko-KR" altLang="en-US" sz="7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62" name="대각선 방향의 모서리가 둥근 사각형 24">
            <a:extLst>
              <a:ext uri="{FF2B5EF4-FFF2-40B4-BE49-F238E27FC236}">
                <a16:creationId xmlns:a16="http://schemas.microsoft.com/office/drawing/2014/main" id="{92B62CB1-CAB6-49B5-ABBC-004ECAE53C11}"/>
              </a:ext>
            </a:extLst>
          </p:cNvPr>
          <p:cNvSpPr/>
          <p:nvPr/>
        </p:nvSpPr>
        <p:spPr>
          <a:xfrm>
            <a:off x="6434355" y="2665847"/>
            <a:ext cx="2509347" cy="2308825"/>
          </a:xfrm>
          <a:prstGeom prst="round2Diag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63">
              <a:latin typeface="+mn-ea"/>
            </a:endParaRPr>
          </a:p>
        </p:txBody>
      </p:sp>
      <p:pic>
        <p:nvPicPr>
          <p:cNvPr id="1032" name="Picture 8" descr="Java에 대한 이미지 검색결과">
            <a:extLst>
              <a:ext uri="{FF2B5EF4-FFF2-40B4-BE49-F238E27FC236}">
                <a16:creationId xmlns:a16="http://schemas.microsoft.com/office/drawing/2014/main" id="{2C536C25-A137-47C7-82FE-AF2E81819B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0163" y="2754936"/>
            <a:ext cx="352979" cy="645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2" descr="jsp logoì ëí ì´ë¯¸ì§ ê²ìê²°ê³¼">
            <a:extLst>
              <a:ext uri="{FF2B5EF4-FFF2-40B4-BE49-F238E27FC236}">
                <a16:creationId xmlns:a16="http://schemas.microsoft.com/office/drawing/2014/main" id="{D100D8DD-155A-4693-8279-98B079343D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8006" y="2839254"/>
            <a:ext cx="501466" cy="520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mazon.com: Oracle DB 11g Errors Guide: Appstore for Android">
            <a:extLst>
              <a:ext uri="{FF2B5EF4-FFF2-40B4-BE49-F238E27FC236}">
                <a16:creationId xmlns:a16="http://schemas.microsoft.com/office/drawing/2014/main" id="{51BB1391-4DCD-4864-80DD-C34881573B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2120" y="3497281"/>
            <a:ext cx="624503" cy="624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F5B8BED8-647E-440A-B159-4CD3B674DC07}"/>
              </a:ext>
            </a:extLst>
          </p:cNvPr>
          <p:cNvSpPr txBox="1"/>
          <p:nvPr/>
        </p:nvSpPr>
        <p:spPr>
          <a:xfrm>
            <a:off x="1115291" y="3167390"/>
            <a:ext cx="20984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rgbClr val="EC8A62"/>
                </a:solidFill>
                <a:latin typeface="+mn-ea"/>
              </a:rPr>
              <a:t>본인 사진 </a:t>
            </a:r>
            <a:r>
              <a:rPr lang="en-US" altLang="ko-KR" sz="1400" b="1" dirty="0">
                <a:solidFill>
                  <a:srgbClr val="EC8A62"/>
                </a:solidFill>
                <a:latin typeface="+mn-ea"/>
              </a:rPr>
              <a:t>/</a:t>
            </a:r>
            <a:br>
              <a:rPr lang="en-US" altLang="ko-KR" sz="1400" b="1" dirty="0">
                <a:solidFill>
                  <a:srgbClr val="EC8A62"/>
                </a:solidFill>
                <a:latin typeface="+mn-ea"/>
              </a:rPr>
            </a:br>
            <a:r>
              <a:rPr lang="ko-KR" altLang="en-US" sz="1400" b="1" dirty="0">
                <a:solidFill>
                  <a:srgbClr val="EC8A62"/>
                </a:solidFill>
                <a:latin typeface="+mn-ea"/>
              </a:rPr>
              <a:t>기업 이미지</a:t>
            </a:r>
            <a:endParaRPr lang="en-US" altLang="ko-KR" sz="1400" b="1" dirty="0">
              <a:solidFill>
                <a:srgbClr val="EC8A62"/>
              </a:solidFill>
              <a:latin typeface="+mn-ea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271" y="2615106"/>
            <a:ext cx="1291327" cy="172176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6969" y="3607013"/>
            <a:ext cx="609428" cy="422085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5662" y="4238295"/>
            <a:ext cx="846858" cy="529286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4096" y="4224040"/>
            <a:ext cx="529286" cy="529286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5450" y="4158357"/>
            <a:ext cx="1378323" cy="689162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9723" y="3536101"/>
            <a:ext cx="529773" cy="556382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6623" y="2839254"/>
            <a:ext cx="920272" cy="625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870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2B3F9EF3-0CD7-BF45-A62B-CCE747692D8B}"/>
              </a:ext>
            </a:extLst>
          </p:cNvPr>
          <p:cNvSpPr/>
          <p:nvPr/>
        </p:nvSpPr>
        <p:spPr>
          <a:xfrm>
            <a:off x="235570" y="259482"/>
            <a:ext cx="9670430" cy="64265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63">
              <a:latin typeface="+mn-e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3B28E24-544C-4B74-8F2C-E7F4BBBAC81A}"/>
              </a:ext>
            </a:extLst>
          </p:cNvPr>
          <p:cNvSpPr txBox="1"/>
          <p:nvPr/>
        </p:nvSpPr>
        <p:spPr>
          <a:xfrm>
            <a:off x="391169" y="1206788"/>
            <a:ext cx="4263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>
                <a:solidFill>
                  <a:srgbClr val="EC8A62"/>
                </a:solidFill>
                <a:latin typeface="+mn-ea"/>
              </a:rPr>
              <a:t>메인화면</a:t>
            </a:r>
            <a:endParaRPr lang="en-US" altLang="ko-KR" b="1" dirty="0">
              <a:solidFill>
                <a:srgbClr val="EC8A62"/>
              </a:solidFill>
              <a:latin typeface="+mn-ea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97742B75-B8B9-487E-B3B8-E5FF3049E6A0}"/>
              </a:ext>
            </a:extLst>
          </p:cNvPr>
          <p:cNvCxnSpPr>
            <a:cxnSpLocks/>
          </p:cNvCxnSpPr>
          <p:nvPr/>
        </p:nvCxnSpPr>
        <p:spPr>
          <a:xfrm>
            <a:off x="426551" y="1531376"/>
            <a:ext cx="9092601" cy="0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55A93B81-963B-4091-95FB-B36DA186F55D}"/>
              </a:ext>
            </a:extLst>
          </p:cNvPr>
          <p:cNvSpPr txBox="1"/>
          <p:nvPr/>
        </p:nvSpPr>
        <p:spPr>
          <a:xfrm>
            <a:off x="401292" y="1551405"/>
            <a:ext cx="9092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latin typeface="+mn-ea"/>
              </a:rPr>
              <a:t>프로젝트 상세 설명</a:t>
            </a:r>
            <a:endParaRPr lang="en-US" altLang="ko-KR" sz="500" dirty="0">
              <a:latin typeface="+mn-ea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4180F67F-0724-4D66-A68F-0E73F2425794}"/>
              </a:ext>
            </a:extLst>
          </p:cNvPr>
          <p:cNvGrpSpPr/>
          <p:nvPr/>
        </p:nvGrpSpPr>
        <p:grpSpPr>
          <a:xfrm>
            <a:off x="6938975" y="1958826"/>
            <a:ext cx="2273379" cy="585939"/>
            <a:chOff x="6657264" y="2669246"/>
            <a:chExt cx="2273379" cy="585939"/>
          </a:xfrm>
        </p:grpSpPr>
        <p:sp>
          <p:nvSpPr>
            <p:cNvPr id="66" name="삼각형 45">
              <a:extLst>
                <a:ext uri="{FF2B5EF4-FFF2-40B4-BE49-F238E27FC236}">
                  <a16:creationId xmlns:a16="http://schemas.microsoft.com/office/drawing/2014/main" id="{81BA3A99-2E6D-4C45-9040-29385300940B}"/>
                </a:ext>
              </a:extLst>
            </p:cNvPr>
            <p:cNvSpPr/>
            <p:nvPr/>
          </p:nvSpPr>
          <p:spPr>
            <a:xfrm rot="5400000">
              <a:off x="6652273" y="2730796"/>
              <a:ext cx="133104" cy="123122"/>
            </a:xfrm>
            <a:prstGeom prst="triangle">
              <a:avLst/>
            </a:prstGeom>
            <a:solidFill>
              <a:srgbClr val="F4BA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463">
                <a:latin typeface="+mn-ea"/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FF7742DA-91A1-4A0F-BD46-EF234665869B}"/>
                </a:ext>
              </a:extLst>
            </p:cNvPr>
            <p:cNvSpPr txBox="1"/>
            <p:nvPr/>
          </p:nvSpPr>
          <p:spPr>
            <a:xfrm>
              <a:off x="6812234" y="2669246"/>
              <a:ext cx="135400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b="1" dirty="0">
                  <a:latin typeface="+mn-ea"/>
                </a:rPr>
                <a:t>header</a:t>
              </a:r>
              <a:endParaRPr kumimoji="1" lang="ko-KR" altLang="en-US" sz="1200" b="1" dirty="0">
                <a:latin typeface="+mn-ea"/>
              </a:endParaRP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2D945192-38BF-4D10-9B7B-47EF81C22699}"/>
                </a:ext>
              </a:extLst>
            </p:cNvPr>
            <p:cNvSpPr txBox="1"/>
            <p:nvPr/>
          </p:nvSpPr>
          <p:spPr>
            <a:xfrm>
              <a:off x="6657264" y="3001269"/>
              <a:ext cx="2273379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05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Tymeleaf</a:t>
              </a:r>
              <a:r>
                <a:rPr kumimoji="1" lang="en-US" altLang="ko-KR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 – </a:t>
              </a:r>
              <a:r>
                <a:rPr kumimoji="1" lang="en-US" altLang="ko-KR" sz="105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fragment:header</a:t>
              </a:r>
              <a:r>
                <a:rPr kumimoji="1" lang="en-US" altLang="ko-KR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 </a:t>
              </a:r>
              <a:r>
                <a:rPr kumimoji="1" lang="ko-KR" altLang="en-US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적용</a:t>
              </a: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723DFFFF-8D2D-4283-972F-D56BB7E15D45}"/>
              </a:ext>
            </a:extLst>
          </p:cNvPr>
          <p:cNvGrpSpPr/>
          <p:nvPr/>
        </p:nvGrpSpPr>
        <p:grpSpPr>
          <a:xfrm>
            <a:off x="351449" y="452819"/>
            <a:ext cx="3866590" cy="646696"/>
            <a:chOff x="351449" y="452819"/>
            <a:chExt cx="3866590" cy="646696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8B0DFB2-A94A-4FC2-B63B-4E888CF56106}"/>
                </a:ext>
              </a:extLst>
            </p:cNvPr>
            <p:cNvSpPr txBox="1"/>
            <p:nvPr/>
          </p:nvSpPr>
          <p:spPr>
            <a:xfrm>
              <a:off x="457379" y="853294"/>
              <a:ext cx="128227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>
                  <a:solidFill>
                    <a:schemeClr val="accent3">
                      <a:lumMod val="75000"/>
                    </a:schemeClr>
                  </a:solidFill>
                  <a:latin typeface="+mn-ea"/>
                </a:rPr>
                <a:t>인적사항</a:t>
              </a:r>
              <a:endParaRPr lang="ko-KR" altLang="en-US" sz="700" dirty="0">
                <a:solidFill>
                  <a:schemeClr val="accent3">
                    <a:lumMod val="75000"/>
                  </a:schemeClr>
                </a:solidFill>
                <a:latin typeface="+mn-ea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156B9E7-7D28-4192-9C5B-8D9FD35A790C}"/>
                </a:ext>
              </a:extLst>
            </p:cNvPr>
            <p:cNvSpPr txBox="1"/>
            <p:nvPr/>
          </p:nvSpPr>
          <p:spPr>
            <a:xfrm>
              <a:off x="1164070" y="864362"/>
              <a:ext cx="830163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900" dirty="0">
                <a:solidFill>
                  <a:schemeClr val="accent3">
                    <a:lumMod val="75000"/>
                  </a:schemeClr>
                </a:solidFill>
                <a:latin typeface="+mn-ea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367887D-C509-407A-8051-E8DFFE71EB53}"/>
                </a:ext>
              </a:extLst>
            </p:cNvPr>
            <p:cNvSpPr txBox="1"/>
            <p:nvPr/>
          </p:nvSpPr>
          <p:spPr>
            <a:xfrm>
              <a:off x="1164070" y="853294"/>
              <a:ext cx="128227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latin typeface="+mn-ea"/>
                </a:rPr>
                <a:t>PROJECTS</a:t>
              </a:r>
              <a:endParaRPr lang="ko-KR" altLang="en-US" sz="900" b="1" dirty="0">
                <a:latin typeface="+mn-ea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E726CB8-2F4E-46E7-9682-5727ED496137}"/>
                </a:ext>
              </a:extLst>
            </p:cNvPr>
            <p:cNvSpPr txBox="1"/>
            <p:nvPr/>
          </p:nvSpPr>
          <p:spPr>
            <a:xfrm>
              <a:off x="351449" y="452819"/>
              <a:ext cx="38665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rgbClr val="EC8A62"/>
                  </a:solidFill>
                  <a:latin typeface="+mn-ea"/>
                </a:rPr>
                <a:t>  </a:t>
              </a:r>
              <a:r>
                <a:rPr lang="en-US" altLang="ko-KR" b="1" dirty="0">
                  <a:solidFill>
                    <a:srgbClr val="EC8A62"/>
                  </a:solidFill>
                  <a:latin typeface="+mn-ea"/>
                </a:rPr>
                <a:t>[PORTFOLIO] </a:t>
              </a:r>
              <a:r>
                <a:rPr lang="ko-KR" altLang="en-US" b="1" dirty="0" smtClean="0">
                  <a:solidFill>
                    <a:srgbClr val="EC8A62"/>
                  </a:solidFill>
                  <a:latin typeface="+mn-ea"/>
                </a:rPr>
                <a:t>쇼핑몰 </a:t>
              </a:r>
              <a:r>
                <a:rPr lang="ko-KR" altLang="en-US" b="1" dirty="0">
                  <a:solidFill>
                    <a:srgbClr val="EC8A62"/>
                  </a:solidFill>
                  <a:latin typeface="+mn-ea"/>
                </a:rPr>
                <a:t>사이트 구현</a:t>
              </a:r>
              <a:endParaRPr lang="ko-KR" altLang="en-US" sz="1000" b="1" dirty="0">
                <a:solidFill>
                  <a:srgbClr val="EC8A62"/>
                </a:solidFill>
                <a:latin typeface="+mn-ea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A2D6204A-3941-4C51-8819-F2BBECF017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182" y="1910628"/>
            <a:ext cx="6248181" cy="135275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55A6300-6CD8-4509-92E9-E1CDD7CEE3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379" y="3398538"/>
            <a:ext cx="6248181" cy="2375216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35" name="그룹 34">
            <a:extLst>
              <a:ext uri="{FF2B5EF4-FFF2-40B4-BE49-F238E27FC236}">
                <a16:creationId xmlns:a16="http://schemas.microsoft.com/office/drawing/2014/main" id="{C2CCF232-18F3-4B06-B878-BD9E8AC70A18}"/>
              </a:ext>
            </a:extLst>
          </p:cNvPr>
          <p:cNvGrpSpPr/>
          <p:nvPr/>
        </p:nvGrpSpPr>
        <p:grpSpPr>
          <a:xfrm>
            <a:off x="6938975" y="3412547"/>
            <a:ext cx="2173993" cy="585939"/>
            <a:chOff x="6657264" y="2669246"/>
            <a:chExt cx="2173993" cy="585939"/>
          </a:xfrm>
        </p:grpSpPr>
        <p:sp>
          <p:nvSpPr>
            <p:cNvPr id="36" name="삼각형 45">
              <a:extLst>
                <a:ext uri="{FF2B5EF4-FFF2-40B4-BE49-F238E27FC236}">
                  <a16:creationId xmlns:a16="http://schemas.microsoft.com/office/drawing/2014/main" id="{39EB3757-22BE-4A62-8E50-A94C50D551EF}"/>
                </a:ext>
              </a:extLst>
            </p:cNvPr>
            <p:cNvSpPr/>
            <p:nvPr/>
          </p:nvSpPr>
          <p:spPr>
            <a:xfrm rot="5400000">
              <a:off x="6652273" y="2730796"/>
              <a:ext cx="133104" cy="123122"/>
            </a:xfrm>
            <a:prstGeom prst="triangle">
              <a:avLst/>
            </a:prstGeom>
            <a:solidFill>
              <a:srgbClr val="F4BA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463">
                <a:latin typeface="+mn-ea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3B2CD6F-5DA6-4D13-B645-16467568092D}"/>
                </a:ext>
              </a:extLst>
            </p:cNvPr>
            <p:cNvSpPr txBox="1"/>
            <p:nvPr/>
          </p:nvSpPr>
          <p:spPr>
            <a:xfrm>
              <a:off x="6812234" y="2669246"/>
              <a:ext cx="135400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b="1" dirty="0">
                  <a:latin typeface="+mn-ea"/>
                </a:rPr>
                <a:t>footer</a:t>
              </a:r>
              <a:endParaRPr kumimoji="1" lang="ko-KR" altLang="en-US" sz="1200" b="1" dirty="0">
                <a:latin typeface="+mn-ea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75A1208E-009C-445E-AC93-C163A66F1022}"/>
                </a:ext>
              </a:extLst>
            </p:cNvPr>
            <p:cNvSpPr txBox="1"/>
            <p:nvPr/>
          </p:nvSpPr>
          <p:spPr>
            <a:xfrm>
              <a:off x="6657264" y="3001269"/>
              <a:ext cx="2173993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05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Tymeleaf</a:t>
              </a:r>
              <a:r>
                <a:rPr kumimoji="1" lang="en-US" altLang="ko-KR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 – </a:t>
              </a:r>
              <a:r>
                <a:rPr kumimoji="1" lang="en-US" altLang="ko-KR" sz="105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fragment:footer</a:t>
              </a:r>
              <a:r>
                <a:rPr kumimoji="1" lang="en-US" altLang="ko-KR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 </a:t>
              </a:r>
              <a:r>
                <a:rPr kumimoji="1" lang="ko-KR" altLang="en-US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적용</a:t>
              </a: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2DAAE7AF-F209-4AC9-9849-B3B3FB661044}"/>
              </a:ext>
            </a:extLst>
          </p:cNvPr>
          <p:cNvGrpSpPr/>
          <p:nvPr/>
        </p:nvGrpSpPr>
        <p:grpSpPr>
          <a:xfrm>
            <a:off x="6938975" y="4264358"/>
            <a:ext cx="2504212" cy="747521"/>
            <a:chOff x="6657264" y="2669246"/>
            <a:chExt cx="2504212" cy="747521"/>
          </a:xfrm>
        </p:grpSpPr>
        <p:sp>
          <p:nvSpPr>
            <p:cNvPr id="40" name="삼각형 45">
              <a:extLst>
                <a:ext uri="{FF2B5EF4-FFF2-40B4-BE49-F238E27FC236}">
                  <a16:creationId xmlns:a16="http://schemas.microsoft.com/office/drawing/2014/main" id="{81A944D1-29FE-4032-95C1-533BAE7CB799}"/>
                </a:ext>
              </a:extLst>
            </p:cNvPr>
            <p:cNvSpPr/>
            <p:nvPr/>
          </p:nvSpPr>
          <p:spPr>
            <a:xfrm rot="5400000">
              <a:off x="6652273" y="2730796"/>
              <a:ext cx="133104" cy="123122"/>
            </a:xfrm>
            <a:prstGeom prst="triangle">
              <a:avLst/>
            </a:prstGeom>
            <a:solidFill>
              <a:srgbClr val="F4BA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463">
                <a:latin typeface="+mn-ea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7F346A2-C734-4645-B3C0-3C0D4E2734FA}"/>
                </a:ext>
              </a:extLst>
            </p:cNvPr>
            <p:cNvSpPr txBox="1"/>
            <p:nvPr/>
          </p:nvSpPr>
          <p:spPr>
            <a:xfrm>
              <a:off x="6812234" y="2669246"/>
              <a:ext cx="135400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b="1" dirty="0">
                  <a:latin typeface="+mn-ea"/>
                </a:rPr>
                <a:t>Transition</a:t>
              </a:r>
              <a:r>
                <a:rPr kumimoji="1" lang="ko-KR" altLang="en-US" sz="1200" b="1" dirty="0">
                  <a:latin typeface="+mn-ea"/>
                </a:rPr>
                <a:t>기능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A56E2D56-03AE-4EB5-BAF7-2AC7C1EF9083}"/>
                </a:ext>
              </a:extLst>
            </p:cNvPr>
            <p:cNvSpPr txBox="1"/>
            <p:nvPr/>
          </p:nvSpPr>
          <p:spPr>
            <a:xfrm>
              <a:off x="6657264" y="3001269"/>
              <a:ext cx="250421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My Page/ </a:t>
              </a:r>
              <a:r>
                <a:rPr kumimoji="1" lang="en-US" altLang="ko-KR" sz="105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SubMenu</a:t>
              </a:r>
              <a:r>
                <a:rPr kumimoji="1" lang="en-US" altLang="ko-KR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 / SNS</a:t>
              </a:r>
              <a:r>
                <a:rPr kumimoji="1" lang="ko-KR" altLang="en-US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연결 </a:t>
              </a:r>
              <a:endParaRPr kumimoji="1" lang="en-US" altLang="ko-KR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  <a:p>
              <a:r>
                <a:rPr kumimoji="1" lang="en-US" altLang="ko-KR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- Mouseover</a:t>
              </a:r>
              <a:r>
                <a:rPr kumimoji="1" lang="ko-KR" altLang="en-US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시 </a:t>
              </a:r>
              <a:r>
                <a:rPr kumimoji="1" lang="ko-KR" altLang="en-US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부드러운 </a:t>
              </a:r>
              <a:r>
                <a:rPr kumimoji="1" lang="ko-KR" altLang="en-US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표현</a:t>
              </a:r>
              <a:r>
                <a:rPr kumimoji="1" lang="en-US" altLang="ko-KR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 </a:t>
              </a:r>
              <a:r>
                <a:rPr kumimoji="1" lang="ko-KR" altLang="en-US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및 강조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21188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2B3F9EF3-0CD7-BF45-A62B-CCE747692D8B}"/>
              </a:ext>
            </a:extLst>
          </p:cNvPr>
          <p:cNvSpPr/>
          <p:nvPr/>
        </p:nvSpPr>
        <p:spPr>
          <a:xfrm>
            <a:off x="235570" y="259482"/>
            <a:ext cx="9670430" cy="64265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63">
              <a:latin typeface="+mn-e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3B28E24-544C-4B74-8F2C-E7F4BBBAC81A}"/>
              </a:ext>
            </a:extLst>
          </p:cNvPr>
          <p:cNvSpPr txBox="1"/>
          <p:nvPr/>
        </p:nvSpPr>
        <p:spPr>
          <a:xfrm>
            <a:off x="391169" y="1206788"/>
            <a:ext cx="4263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>
                <a:solidFill>
                  <a:srgbClr val="EC8A62"/>
                </a:solidFill>
                <a:latin typeface="+mn-ea"/>
              </a:rPr>
              <a:t>로그인화면</a:t>
            </a:r>
            <a:endParaRPr lang="en-US" altLang="ko-KR" b="1" dirty="0">
              <a:solidFill>
                <a:srgbClr val="EC8A62"/>
              </a:solidFill>
              <a:latin typeface="+mn-ea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97742B75-B8B9-487E-B3B8-E5FF3049E6A0}"/>
              </a:ext>
            </a:extLst>
          </p:cNvPr>
          <p:cNvCxnSpPr>
            <a:cxnSpLocks/>
          </p:cNvCxnSpPr>
          <p:nvPr/>
        </p:nvCxnSpPr>
        <p:spPr>
          <a:xfrm>
            <a:off x="426551" y="1531376"/>
            <a:ext cx="9092601" cy="0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55A93B81-963B-4091-95FB-B36DA186F55D}"/>
              </a:ext>
            </a:extLst>
          </p:cNvPr>
          <p:cNvSpPr txBox="1"/>
          <p:nvPr/>
        </p:nvSpPr>
        <p:spPr>
          <a:xfrm>
            <a:off x="401292" y="1551405"/>
            <a:ext cx="9092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latin typeface="+mn-ea"/>
              </a:rPr>
              <a:t>프로젝트 상세 설명</a:t>
            </a:r>
            <a:endParaRPr lang="en-US" altLang="ko-KR" sz="500" dirty="0">
              <a:latin typeface="+mn-ea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4180F67F-0724-4D66-A68F-0E73F2425794}"/>
              </a:ext>
            </a:extLst>
          </p:cNvPr>
          <p:cNvGrpSpPr/>
          <p:nvPr/>
        </p:nvGrpSpPr>
        <p:grpSpPr>
          <a:xfrm>
            <a:off x="463182" y="4513248"/>
            <a:ext cx="2763898" cy="585939"/>
            <a:chOff x="6657264" y="2669246"/>
            <a:chExt cx="2763898" cy="585939"/>
          </a:xfrm>
        </p:grpSpPr>
        <p:sp>
          <p:nvSpPr>
            <p:cNvPr id="66" name="삼각형 45">
              <a:extLst>
                <a:ext uri="{FF2B5EF4-FFF2-40B4-BE49-F238E27FC236}">
                  <a16:creationId xmlns:a16="http://schemas.microsoft.com/office/drawing/2014/main" id="{81BA3A99-2E6D-4C45-9040-29385300940B}"/>
                </a:ext>
              </a:extLst>
            </p:cNvPr>
            <p:cNvSpPr/>
            <p:nvPr/>
          </p:nvSpPr>
          <p:spPr>
            <a:xfrm rot="5400000">
              <a:off x="6652273" y="2730796"/>
              <a:ext cx="133104" cy="123122"/>
            </a:xfrm>
            <a:prstGeom prst="triangle">
              <a:avLst/>
            </a:prstGeom>
            <a:solidFill>
              <a:srgbClr val="F4BA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463">
                <a:latin typeface="+mn-ea"/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FF7742DA-91A1-4A0F-BD46-EF234665869B}"/>
                </a:ext>
              </a:extLst>
            </p:cNvPr>
            <p:cNvSpPr txBox="1"/>
            <p:nvPr/>
          </p:nvSpPr>
          <p:spPr>
            <a:xfrm>
              <a:off x="6812234" y="2669246"/>
              <a:ext cx="135400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b="1" dirty="0" err="1">
                  <a:latin typeface="+mn-ea"/>
                </a:rPr>
                <a:t>Javascript</a:t>
              </a:r>
              <a:r>
                <a:rPr kumimoji="1" lang="ko-KR" altLang="en-US" sz="1200" b="1" dirty="0">
                  <a:latin typeface="+mn-ea"/>
                </a:rPr>
                <a:t>적용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2D945192-38BF-4D10-9B7B-47EF81C22699}"/>
                </a:ext>
              </a:extLst>
            </p:cNvPr>
            <p:cNvSpPr txBox="1"/>
            <p:nvPr/>
          </p:nvSpPr>
          <p:spPr>
            <a:xfrm>
              <a:off x="6657264" y="3001269"/>
              <a:ext cx="2763898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회원</a:t>
              </a:r>
              <a:r>
                <a:rPr kumimoji="1" lang="en-US" altLang="ko-KR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/</a:t>
              </a:r>
              <a:r>
                <a:rPr kumimoji="1" lang="ko-KR" altLang="en-US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비회원 로그인 화면 전환</a:t>
              </a:r>
              <a:r>
                <a:rPr kumimoji="1" lang="en-US" altLang="ko-KR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(hide/show)</a:t>
              </a:r>
              <a:r>
                <a:rPr kumimoji="1" lang="ko-KR" altLang="en-US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 </a:t>
              </a:r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F050B32C-DF0C-459E-8B32-C92F4142F0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7664" y="1875994"/>
            <a:ext cx="2523441" cy="2566220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2C26FAB-01D5-458D-9920-6A2C8A0480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551" y="1890600"/>
            <a:ext cx="2523441" cy="2551614"/>
          </a:xfrm>
          <a:prstGeom prst="rect">
            <a:avLst/>
          </a:prstGeom>
          <a:ln>
            <a:solidFill>
              <a:schemeClr val="bg2"/>
            </a:solidFill>
          </a:ln>
        </p:spPr>
      </p:pic>
      <p:grpSp>
        <p:nvGrpSpPr>
          <p:cNvPr id="40" name="그룹 39">
            <a:extLst>
              <a:ext uri="{FF2B5EF4-FFF2-40B4-BE49-F238E27FC236}">
                <a16:creationId xmlns:a16="http://schemas.microsoft.com/office/drawing/2014/main" id="{FC324F95-CE82-4422-BEDA-C2A16B8DF20A}"/>
              </a:ext>
            </a:extLst>
          </p:cNvPr>
          <p:cNvGrpSpPr/>
          <p:nvPr/>
        </p:nvGrpSpPr>
        <p:grpSpPr>
          <a:xfrm>
            <a:off x="463182" y="5193304"/>
            <a:ext cx="2149557" cy="585939"/>
            <a:chOff x="6657264" y="2669246"/>
            <a:chExt cx="2149557" cy="585939"/>
          </a:xfrm>
        </p:grpSpPr>
        <p:sp>
          <p:nvSpPr>
            <p:cNvPr id="41" name="삼각형 45">
              <a:extLst>
                <a:ext uri="{FF2B5EF4-FFF2-40B4-BE49-F238E27FC236}">
                  <a16:creationId xmlns:a16="http://schemas.microsoft.com/office/drawing/2014/main" id="{D388C479-18A2-4B30-B7DE-E86629EFF036}"/>
                </a:ext>
              </a:extLst>
            </p:cNvPr>
            <p:cNvSpPr/>
            <p:nvPr/>
          </p:nvSpPr>
          <p:spPr>
            <a:xfrm rot="5400000">
              <a:off x="6652273" y="2730796"/>
              <a:ext cx="133104" cy="123122"/>
            </a:xfrm>
            <a:prstGeom prst="triangle">
              <a:avLst/>
            </a:prstGeom>
            <a:solidFill>
              <a:srgbClr val="F4BA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463">
                <a:latin typeface="+mn-ea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854B35D6-B20E-4DCA-BCCC-C1225D4E8A97}"/>
                </a:ext>
              </a:extLst>
            </p:cNvPr>
            <p:cNvSpPr txBox="1"/>
            <p:nvPr/>
          </p:nvSpPr>
          <p:spPr>
            <a:xfrm>
              <a:off x="6812234" y="2669246"/>
              <a:ext cx="199458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1200" b="1" dirty="0">
                  <a:latin typeface="+mn-ea"/>
                </a:rPr>
                <a:t>소셜</a:t>
              </a:r>
              <a:r>
                <a:rPr kumimoji="1" lang="en-US" altLang="ko-KR" sz="1200" b="1" dirty="0">
                  <a:latin typeface="+mn-ea"/>
                </a:rPr>
                <a:t>(</a:t>
              </a:r>
              <a:r>
                <a:rPr kumimoji="1" lang="ko-KR" altLang="en-US" sz="1200" b="1" dirty="0">
                  <a:latin typeface="+mn-ea"/>
                </a:rPr>
                <a:t>구글</a:t>
              </a:r>
              <a:r>
                <a:rPr kumimoji="1" lang="en-US" altLang="ko-KR" sz="1200" b="1" dirty="0">
                  <a:latin typeface="+mn-ea"/>
                </a:rPr>
                <a:t>)</a:t>
              </a:r>
              <a:r>
                <a:rPr kumimoji="1" lang="ko-KR" altLang="en-US" sz="1200" b="1" dirty="0">
                  <a:latin typeface="+mn-ea"/>
                </a:rPr>
                <a:t>로그인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2C6C55D3-CF49-4754-9993-C398102E70F9}"/>
                </a:ext>
              </a:extLst>
            </p:cNvPr>
            <p:cNvSpPr txBox="1"/>
            <p:nvPr/>
          </p:nvSpPr>
          <p:spPr>
            <a:xfrm>
              <a:off x="6657264" y="3001269"/>
              <a:ext cx="1994457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소셜 </a:t>
              </a:r>
              <a:r>
                <a:rPr kumimoji="1" lang="ko-KR" altLang="en-US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로그인시 권한 </a:t>
              </a:r>
              <a:r>
                <a:rPr kumimoji="1" lang="en-US" altLang="ko-KR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USER</a:t>
              </a:r>
              <a:r>
                <a:rPr kumimoji="1" lang="ko-KR" altLang="en-US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부여</a:t>
              </a:r>
            </a:p>
          </p:txBody>
        </p:sp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007153AC-1162-4B43-85D8-96EDB6C567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0793" y="2628140"/>
            <a:ext cx="3634801" cy="1941667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8CE45CB-8611-4002-8160-5256BF178F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0792" y="1627870"/>
            <a:ext cx="3634801" cy="928329"/>
          </a:xfrm>
          <a:prstGeom prst="rect">
            <a:avLst/>
          </a:prstGeom>
        </p:spPr>
      </p:pic>
      <p:grpSp>
        <p:nvGrpSpPr>
          <p:cNvPr id="50" name="그룹 49">
            <a:extLst>
              <a:ext uri="{FF2B5EF4-FFF2-40B4-BE49-F238E27FC236}">
                <a16:creationId xmlns:a16="http://schemas.microsoft.com/office/drawing/2014/main" id="{FCB25745-2336-4EC9-BC7F-FE05A70099B2}"/>
              </a:ext>
            </a:extLst>
          </p:cNvPr>
          <p:cNvGrpSpPr/>
          <p:nvPr/>
        </p:nvGrpSpPr>
        <p:grpSpPr>
          <a:xfrm>
            <a:off x="351449" y="452819"/>
            <a:ext cx="3866590" cy="646696"/>
            <a:chOff x="351449" y="452819"/>
            <a:chExt cx="3866590" cy="646696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CDBB5256-ECB4-4589-8C5B-F3AEEE69EFD2}"/>
                </a:ext>
              </a:extLst>
            </p:cNvPr>
            <p:cNvSpPr txBox="1"/>
            <p:nvPr/>
          </p:nvSpPr>
          <p:spPr>
            <a:xfrm>
              <a:off x="457379" y="853294"/>
              <a:ext cx="128227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>
                  <a:solidFill>
                    <a:schemeClr val="accent3">
                      <a:lumMod val="75000"/>
                    </a:schemeClr>
                  </a:solidFill>
                  <a:latin typeface="+mn-ea"/>
                </a:rPr>
                <a:t>인적사항</a:t>
              </a:r>
              <a:endParaRPr lang="ko-KR" altLang="en-US" sz="700" dirty="0">
                <a:solidFill>
                  <a:schemeClr val="accent3">
                    <a:lumMod val="75000"/>
                  </a:schemeClr>
                </a:solidFill>
                <a:latin typeface="+mn-ea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98AA9236-91FA-4F43-8D0C-A31B67AD240F}"/>
                </a:ext>
              </a:extLst>
            </p:cNvPr>
            <p:cNvSpPr txBox="1"/>
            <p:nvPr/>
          </p:nvSpPr>
          <p:spPr>
            <a:xfrm>
              <a:off x="1164070" y="864362"/>
              <a:ext cx="830163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900" dirty="0">
                <a:solidFill>
                  <a:schemeClr val="accent3">
                    <a:lumMod val="75000"/>
                  </a:schemeClr>
                </a:solidFill>
                <a:latin typeface="+mn-ea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DA190EDF-CBCD-4450-AB63-6CC6E8C34E86}"/>
                </a:ext>
              </a:extLst>
            </p:cNvPr>
            <p:cNvSpPr txBox="1"/>
            <p:nvPr/>
          </p:nvSpPr>
          <p:spPr>
            <a:xfrm>
              <a:off x="1164070" y="853294"/>
              <a:ext cx="128227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latin typeface="+mn-ea"/>
                </a:rPr>
                <a:t>PROJECTS</a:t>
              </a:r>
              <a:endParaRPr lang="ko-KR" altLang="en-US" sz="900" b="1" dirty="0">
                <a:latin typeface="+mn-ea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7396AB25-DB17-49FD-8529-AD805033F0B3}"/>
                </a:ext>
              </a:extLst>
            </p:cNvPr>
            <p:cNvSpPr txBox="1"/>
            <p:nvPr/>
          </p:nvSpPr>
          <p:spPr>
            <a:xfrm>
              <a:off x="1994233" y="849992"/>
              <a:ext cx="119406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교내외활동</a:t>
              </a:r>
              <a:r>
                <a:rPr lang="en-US" altLang="ko-KR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/</a:t>
              </a:r>
              <a:r>
                <a:rPr lang="ko-KR" alt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자격증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6C48D717-9864-42E4-AB4E-4CC7BA5E9023}"/>
                </a:ext>
              </a:extLst>
            </p:cNvPr>
            <p:cNvSpPr txBox="1"/>
            <p:nvPr/>
          </p:nvSpPr>
          <p:spPr>
            <a:xfrm>
              <a:off x="351449" y="452819"/>
              <a:ext cx="38665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rgbClr val="EC8A62"/>
                  </a:solidFill>
                  <a:latin typeface="+mn-ea"/>
                </a:rPr>
                <a:t>  </a:t>
              </a:r>
              <a:r>
                <a:rPr lang="en-US" altLang="ko-KR" b="1" dirty="0">
                  <a:solidFill>
                    <a:srgbClr val="EC8A62"/>
                  </a:solidFill>
                  <a:latin typeface="+mn-ea"/>
                </a:rPr>
                <a:t>[PORTFOLIO] </a:t>
              </a:r>
              <a:r>
                <a:rPr lang="ko-KR" altLang="en-US" b="1" dirty="0">
                  <a:solidFill>
                    <a:srgbClr val="EC8A62"/>
                  </a:solidFill>
                  <a:latin typeface="+mn-ea"/>
                </a:rPr>
                <a:t>쇼핑몰 사이트 구현</a:t>
              </a:r>
              <a:endParaRPr lang="ko-KR" altLang="en-US" sz="1000" b="1" dirty="0">
                <a:solidFill>
                  <a:srgbClr val="EC8A62"/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38608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2B3F9EF3-0CD7-BF45-A62B-CCE747692D8B}"/>
              </a:ext>
            </a:extLst>
          </p:cNvPr>
          <p:cNvSpPr/>
          <p:nvPr/>
        </p:nvSpPr>
        <p:spPr>
          <a:xfrm>
            <a:off x="235570" y="259482"/>
            <a:ext cx="9670430" cy="64265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63">
              <a:latin typeface="+mn-e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3B28E24-544C-4B74-8F2C-E7F4BBBAC81A}"/>
              </a:ext>
            </a:extLst>
          </p:cNvPr>
          <p:cNvSpPr txBox="1"/>
          <p:nvPr/>
        </p:nvSpPr>
        <p:spPr>
          <a:xfrm>
            <a:off x="391169" y="1206788"/>
            <a:ext cx="4263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EC8A62"/>
                </a:solidFill>
                <a:latin typeface="+mn-ea"/>
              </a:rPr>
              <a:t>회원가입화면</a:t>
            </a:r>
            <a:endParaRPr lang="en-US" altLang="ko-KR" b="1" dirty="0">
              <a:solidFill>
                <a:srgbClr val="EC8A62"/>
              </a:solidFill>
              <a:latin typeface="+mn-ea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97742B75-B8B9-487E-B3B8-E5FF3049E6A0}"/>
              </a:ext>
            </a:extLst>
          </p:cNvPr>
          <p:cNvCxnSpPr>
            <a:cxnSpLocks/>
          </p:cNvCxnSpPr>
          <p:nvPr/>
        </p:nvCxnSpPr>
        <p:spPr>
          <a:xfrm>
            <a:off x="426551" y="1531376"/>
            <a:ext cx="9092601" cy="0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4180F67F-0724-4D66-A68F-0E73F2425794}"/>
              </a:ext>
            </a:extLst>
          </p:cNvPr>
          <p:cNvGrpSpPr/>
          <p:nvPr/>
        </p:nvGrpSpPr>
        <p:grpSpPr>
          <a:xfrm>
            <a:off x="445869" y="4181319"/>
            <a:ext cx="4216219" cy="747521"/>
            <a:chOff x="6657264" y="2669246"/>
            <a:chExt cx="3073171" cy="747521"/>
          </a:xfrm>
        </p:grpSpPr>
        <p:sp>
          <p:nvSpPr>
            <p:cNvPr id="66" name="삼각형 45">
              <a:extLst>
                <a:ext uri="{FF2B5EF4-FFF2-40B4-BE49-F238E27FC236}">
                  <a16:creationId xmlns:a16="http://schemas.microsoft.com/office/drawing/2014/main" id="{81BA3A99-2E6D-4C45-9040-29385300940B}"/>
                </a:ext>
              </a:extLst>
            </p:cNvPr>
            <p:cNvSpPr/>
            <p:nvPr/>
          </p:nvSpPr>
          <p:spPr>
            <a:xfrm rot="5400000">
              <a:off x="6652273" y="2730796"/>
              <a:ext cx="133104" cy="123122"/>
            </a:xfrm>
            <a:prstGeom prst="triangle">
              <a:avLst/>
            </a:prstGeom>
            <a:solidFill>
              <a:srgbClr val="F4BA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463">
                <a:latin typeface="+mn-ea"/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FF7742DA-91A1-4A0F-BD46-EF234665869B}"/>
                </a:ext>
              </a:extLst>
            </p:cNvPr>
            <p:cNvSpPr txBox="1"/>
            <p:nvPr/>
          </p:nvSpPr>
          <p:spPr>
            <a:xfrm>
              <a:off x="6812234" y="2669246"/>
              <a:ext cx="225483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1200" b="1" dirty="0">
                  <a:latin typeface="+mn-ea"/>
                </a:rPr>
                <a:t>회원가입 </a:t>
              </a:r>
              <a:r>
                <a:rPr kumimoji="1" lang="en-US" altLang="ko-KR" sz="1200" b="1" dirty="0">
                  <a:latin typeface="+mn-ea"/>
                </a:rPr>
                <a:t>– ID</a:t>
              </a:r>
              <a:r>
                <a:rPr kumimoji="1" lang="ko-KR" altLang="en-US" sz="1200" b="1" dirty="0">
                  <a:latin typeface="+mn-ea"/>
                </a:rPr>
                <a:t> 길이제한</a:t>
              </a:r>
              <a:r>
                <a:rPr kumimoji="1" lang="en-US" altLang="ko-KR" sz="1200" b="1" dirty="0">
                  <a:latin typeface="+mn-ea"/>
                </a:rPr>
                <a:t>, </a:t>
              </a:r>
              <a:r>
                <a:rPr kumimoji="1" lang="ko-KR" altLang="en-US" sz="1200" b="1" dirty="0">
                  <a:latin typeface="+mn-ea"/>
                </a:rPr>
                <a:t>유효성검사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2D945192-38BF-4D10-9B7B-47EF81C22699}"/>
                </a:ext>
              </a:extLst>
            </p:cNvPr>
            <p:cNvSpPr txBox="1"/>
            <p:nvPr/>
          </p:nvSpPr>
          <p:spPr>
            <a:xfrm>
              <a:off x="6657264" y="3001269"/>
              <a:ext cx="3073171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- Change()</a:t>
              </a:r>
              <a:r>
                <a:rPr kumimoji="1" lang="ko-KR" altLang="en-US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를 이용하여</a:t>
              </a:r>
              <a:r>
                <a:rPr kumimoji="1" lang="en-US" altLang="ko-KR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, input</a:t>
              </a:r>
              <a:r>
                <a:rPr kumimoji="1" lang="ko-KR" altLang="en-US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의 </a:t>
              </a:r>
              <a:r>
                <a:rPr kumimoji="1" lang="en-US" altLang="ko-KR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value</a:t>
              </a:r>
              <a:r>
                <a:rPr kumimoji="1" lang="ko-KR" altLang="en-US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변화에 따른 글자수 체크하고</a:t>
              </a:r>
              <a:endParaRPr kumimoji="1" lang="en-US" altLang="ko-KR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  <a:p>
              <a:r>
                <a:rPr kumimoji="1" lang="en-US" altLang="ko-KR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- AJAX</a:t>
              </a:r>
              <a:r>
                <a:rPr kumimoji="1" lang="ko-KR" altLang="en-US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를 이용하여</a:t>
              </a:r>
              <a:r>
                <a:rPr kumimoji="1" lang="en-US" altLang="ko-KR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, DB</a:t>
              </a:r>
              <a:r>
                <a:rPr kumimoji="1" lang="ko-KR" altLang="en-US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에 중복되는 </a:t>
              </a:r>
              <a:r>
                <a:rPr kumimoji="1" lang="en-US" altLang="ko-KR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ID</a:t>
              </a:r>
              <a:r>
                <a:rPr kumimoji="1" lang="ko-KR" altLang="en-US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가 있는지 체크하였습니다</a:t>
              </a:r>
              <a:r>
                <a:rPr kumimoji="1" lang="en-US" altLang="ko-KR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.</a:t>
              </a:r>
              <a:endParaRPr kumimoji="1" lang="ko-KR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FC324F95-CE82-4422-BEDA-C2A16B8DF20A}"/>
              </a:ext>
            </a:extLst>
          </p:cNvPr>
          <p:cNvGrpSpPr/>
          <p:nvPr/>
        </p:nvGrpSpPr>
        <p:grpSpPr>
          <a:xfrm>
            <a:off x="458087" y="5056725"/>
            <a:ext cx="3488455" cy="747521"/>
            <a:chOff x="6657264" y="2669246"/>
            <a:chExt cx="3488455" cy="747521"/>
          </a:xfrm>
        </p:grpSpPr>
        <p:sp>
          <p:nvSpPr>
            <p:cNvPr id="41" name="삼각형 45">
              <a:extLst>
                <a:ext uri="{FF2B5EF4-FFF2-40B4-BE49-F238E27FC236}">
                  <a16:creationId xmlns:a16="http://schemas.microsoft.com/office/drawing/2014/main" id="{D388C479-18A2-4B30-B7DE-E86629EFF036}"/>
                </a:ext>
              </a:extLst>
            </p:cNvPr>
            <p:cNvSpPr/>
            <p:nvPr/>
          </p:nvSpPr>
          <p:spPr>
            <a:xfrm rot="5400000">
              <a:off x="6652273" y="2730796"/>
              <a:ext cx="133104" cy="123122"/>
            </a:xfrm>
            <a:prstGeom prst="triangle">
              <a:avLst/>
            </a:prstGeom>
            <a:solidFill>
              <a:srgbClr val="F4BA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463">
                <a:latin typeface="+mn-ea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854B35D6-B20E-4DCA-BCCC-C1225D4E8A97}"/>
                </a:ext>
              </a:extLst>
            </p:cNvPr>
            <p:cNvSpPr txBox="1"/>
            <p:nvPr/>
          </p:nvSpPr>
          <p:spPr>
            <a:xfrm>
              <a:off x="6812234" y="2669246"/>
              <a:ext cx="224303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1200" b="1" dirty="0">
                  <a:latin typeface="+mn-ea"/>
                </a:rPr>
                <a:t>회원가입 성공 메시지 출력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2C6C55D3-CF49-4754-9993-C398102E70F9}"/>
                </a:ext>
              </a:extLst>
            </p:cNvPr>
            <p:cNvSpPr txBox="1"/>
            <p:nvPr/>
          </p:nvSpPr>
          <p:spPr>
            <a:xfrm>
              <a:off x="6657264" y="3001269"/>
              <a:ext cx="3488455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 - Model</a:t>
              </a:r>
              <a:r>
                <a:rPr kumimoji="1" lang="ko-KR" altLang="en-US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객체에 </a:t>
              </a:r>
              <a:r>
                <a:rPr kumimoji="1" lang="en-US" altLang="ko-KR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welcome</a:t>
              </a:r>
              <a:r>
                <a:rPr kumimoji="1" lang="ko-KR" altLang="en-US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으로 </a:t>
              </a:r>
              <a:r>
                <a:rPr kumimoji="1" lang="en-US" altLang="ko-KR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view</a:t>
              </a:r>
              <a:r>
                <a:rPr kumimoji="1" lang="ko-KR" altLang="en-US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에</a:t>
              </a:r>
              <a:r>
                <a:rPr kumimoji="1" lang="en-US" altLang="ko-KR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 </a:t>
              </a:r>
              <a:r>
                <a:rPr kumimoji="1" lang="ko-KR" altLang="en-US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전달하였습니다</a:t>
              </a:r>
              <a:r>
                <a:rPr kumimoji="1" lang="en-US" altLang="ko-KR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.</a:t>
              </a:r>
            </a:p>
            <a:p>
              <a:r>
                <a:rPr kumimoji="1" lang="en-US" altLang="ko-KR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 - </a:t>
              </a:r>
              <a:r>
                <a:rPr kumimoji="1" lang="en-US" altLang="ko-KR" sz="105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thymeleaf</a:t>
              </a:r>
              <a:r>
                <a:rPr kumimoji="1" lang="en-US" altLang="ko-KR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 EL</a:t>
              </a:r>
              <a:r>
                <a:rPr kumimoji="1" lang="ko-KR" altLang="en-US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 이용하였습니다</a:t>
              </a:r>
              <a:r>
                <a:rPr kumimoji="1" lang="en-US" altLang="ko-KR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.</a:t>
              </a:r>
              <a:endParaRPr kumimoji="1" lang="en-US" altLang="ko-KR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</p:grpSp>
      <p:pic>
        <p:nvPicPr>
          <p:cNvPr id="18" name="그림 17">
            <a:extLst>
              <a:ext uri="{FF2B5EF4-FFF2-40B4-BE49-F238E27FC236}">
                <a16:creationId xmlns:a16="http://schemas.microsoft.com/office/drawing/2014/main" id="{A6718649-AB9C-4534-B72D-9E562E527F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857" b="68452"/>
          <a:stretch/>
        </p:blipFill>
        <p:spPr>
          <a:xfrm>
            <a:off x="5604387" y="4370981"/>
            <a:ext cx="3409384" cy="955643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0F6697FF-D529-456F-AEE0-4486BE3C3C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955" y="1662231"/>
            <a:ext cx="3685639" cy="2453951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676759C9-F243-4FE2-AB62-CC562238544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0942" r="12009" b="47279"/>
          <a:stretch/>
        </p:blipFill>
        <p:spPr>
          <a:xfrm>
            <a:off x="2327325" y="2084411"/>
            <a:ext cx="3128556" cy="279845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5070DA96-9838-4FB7-B94C-70083856DFC3}"/>
              </a:ext>
              <a:ext uri="{C183D7F6-B498-43B3-948B-1728B52AA6E4}">
                <adec:decorative xmlns=""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" t="40205" r="439" b="46408"/>
          <a:stretch/>
        </p:blipFill>
        <p:spPr>
          <a:xfrm>
            <a:off x="2327325" y="2498771"/>
            <a:ext cx="3145229" cy="279846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15" name="그림 14" descr="텍스트이(가) 표시된 사진&#10;&#10;자동 생성된 설명">
            <a:extLst>
              <a:ext uri="{FF2B5EF4-FFF2-40B4-BE49-F238E27FC236}">
                <a16:creationId xmlns:a16="http://schemas.microsoft.com/office/drawing/2014/main" id="{D926CA5D-8322-42FF-ADB1-7A48AF57638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42228" r="11817" b="47158"/>
          <a:stretch/>
        </p:blipFill>
        <p:spPr>
          <a:xfrm>
            <a:off x="2327326" y="2905315"/>
            <a:ext cx="3128556" cy="252350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25" name="왼쪽 중괄호 24">
            <a:extLst>
              <a:ext uri="{FF2B5EF4-FFF2-40B4-BE49-F238E27FC236}">
                <a16:creationId xmlns:a16="http://schemas.microsoft.com/office/drawing/2014/main" id="{D6847956-83F0-45D5-84E4-69A22E0BB478}"/>
              </a:ext>
            </a:extLst>
          </p:cNvPr>
          <p:cNvSpPr/>
          <p:nvPr/>
        </p:nvSpPr>
        <p:spPr>
          <a:xfrm>
            <a:off x="2135567" y="2224333"/>
            <a:ext cx="147484" cy="832076"/>
          </a:xfrm>
          <a:prstGeom prst="leftBrace">
            <a:avLst>
              <a:gd name="adj1" fmla="val 8333"/>
              <a:gd name="adj2" fmla="val 7694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D01BED00-16F9-45C9-A59D-50E4121E4CA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04387" y="1587507"/>
            <a:ext cx="3356733" cy="2594993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0E3C75FF-F1A6-41BC-A4FA-8A1050C4AC1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2583"/>
          <a:stretch/>
        </p:blipFill>
        <p:spPr>
          <a:xfrm>
            <a:off x="5604387" y="5815152"/>
            <a:ext cx="3409384" cy="621455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BFDDF05F-B0EE-47EC-83FA-E2E95236A90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04387" y="5417414"/>
            <a:ext cx="2866226" cy="335684"/>
          </a:xfrm>
          <a:prstGeom prst="rect">
            <a:avLst/>
          </a:prstGeom>
        </p:spPr>
      </p:pic>
      <p:grpSp>
        <p:nvGrpSpPr>
          <p:cNvPr id="47" name="그룹 46">
            <a:extLst>
              <a:ext uri="{FF2B5EF4-FFF2-40B4-BE49-F238E27FC236}">
                <a16:creationId xmlns:a16="http://schemas.microsoft.com/office/drawing/2014/main" id="{E9A104C5-DCA6-476A-B36A-C24365663F80}"/>
              </a:ext>
            </a:extLst>
          </p:cNvPr>
          <p:cNvGrpSpPr/>
          <p:nvPr/>
        </p:nvGrpSpPr>
        <p:grpSpPr>
          <a:xfrm>
            <a:off x="351449" y="452819"/>
            <a:ext cx="3866590" cy="646696"/>
            <a:chOff x="351449" y="452819"/>
            <a:chExt cx="3866590" cy="646696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7109E8D-2E3E-4019-90D4-2B39955242B8}"/>
                </a:ext>
              </a:extLst>
            </p:cNvPr>
            <p:cNvSpPr txBox="1"/>
            <p:nvPr/>
          </p:nvSpPr>
          <p:spPr>
            <a:xfrm>
              <a:off x="457379" y="853294"/>
              <a:ext cx="128227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>
                  <a:solidFill>
                    <a:schemeClr val="accent3">
                      <a:lumMod val="75000"/>
                    </a:schemeClr>
                  </a:solidFill>
                  <a:latin typeface="+mn-ea"/>
                </a:rPr>
                <a:t>인적사항</a:t>
              </a:r>
              <a:endParaRPr lang="ko-KR" altLang="en-US" sz="700" dirty="0">
                <a:solidFill>
                  <a:schemeClr val="accent3">
                    <a:lumMod val="75000"/>
                  </a:schemeClr>
                </a:solidFill>
                <a:latin typeface="+mn-ea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08B42251-6103-408A-B0BD-FB4213599EF3}"/>
                </a:ext>
              </a:extLst>
            </p:cNvPr>
            <p:cNvSpPr txBox="1"/>
            <p:nvPr/>
          </p:nvSpPr>
          <p:spPr>
            <a:xfrm>
              <a:off x="1164070" y="864362"/>
              <a:ext cx="830163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900" dirty="0">
                <a:solidFill>
                  <a:schemeClr val="accent3">
                    <a:lumMod val="75000"/>
                  </a:schemeClr>
                </a:solidFill>
                <a:latin typeface="+mn-ea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3C26D15E-0562-4100-9D37-6B58BA0C3DF2}"/>
                </a:ext>
              </a:extLst>
            </p:cNvPr>
            <p:cNvSpPr txBox="1"/>
            <p:nvPr/>
          </p:nvSpPr>
          <p:spPr>
            <a:xfrm>
              <a:off x="1164070" y="853294"/>
              <a:ext cx="128227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latin typeface="+mn-ea"/>
                </a:rPr>
                <a:t>PROJECTS</a:t>
              </a:r>
              <a:endParaRPr lang="ko-KR" altLang="en-US" sz="900" b="1" dirty="0">
                <a:latin typeface="+mn-ea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AFB963A3-23FA-4D8E-B55C-C688B4682869}"/>
                </a:ext>
              </a:extLst>
            </p:cNvPr>
            <p:cNvSpPr txBox="1"/>
            <p:nvPr/>
          </p:nvSpPr>
          <p:spPr>
            <a:xfrm>
              <a:off x="1994233" y="849992"/>
              <a:ext cx="119406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교내외활동</a:t>
              </a:r>
              <a:r>
                <a:rPr lang="en-US" altLang="ko-KR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/</a:t>
              </a:r>
              <a:r>
                <a:rPr lang="ko-KR" alt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자격증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C02FF3CE-CBA4-4A7B-A1FA-F6779D7FC304}"/>
                </a:ext>
              </a:extLst>
            </p:cNvPr>
            <p:cNvSpPr txBox="1"/>
            <p:nvPr/>
          </p:nvSpPr>
          <p:spPr>
            <a:xfrm>
              <a:off x="351449" y="452819"/>
              <a:ext cx="38665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rgbClr val="EC8A62"/>
                  </a:solidFill>
                  <a:latin typeface="+mn-ea"/>
                </a:rPr>
                <a:t>  </a:t>
              </a:r>
              <a:r>
                <a:rPr lang="en-US" altLang="ko-KR" b="1" dirty="0">
                  <a:solidFill>
                    <a:srgbClr val="EC8A62"/>
                  </a:solidFill>
                  <a:latin typeface="+mn-ea"/>
                </a:rPr>
                <a:t>[PORTFOLIO] </a:t>
              </a:r>
              <a:r>
                <a:rPr lang="ko-KR" altLang="en-US" b="1" dirty="0">
                  <a:solidFill>
                    <a:srgbClr val="EC8A62"/>
                  </a:solidFill>
                  <a:latin typeface="+mn-ea"/>
                </a:rPr>
                <a:t>쇼핑몰 사이트 구현</a:t>
              </a:r>
              <a:endParaRPr lang="ko-KR" altLang="en-US" sz="1000" b="1" dirty="0">
                <a:solidFill>
                  <a:srgbClr val="EC8A62"/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1069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2B3F9EF3-0CD7-BF45-A62B-CCE747692D8B}"/>
              </a:ext>
            </a:extLst>
          </p:cNvPr>
          <p:cNvSpPr/>
          <p:nvPr/>
        </p:nvSpPr>
        <p:spPr>
          <a:xfrm>
            <a:off x="235570" y="259482"/>
            <a:ext cx="9670430" cy="64265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63">
              <a:latin typeface="+mn-e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3B28E24-544C-4B74-8F2C-E7F4BBBAC81A}"/>
              </a:ext>
            </a:extLst>
          </p:cNvPr>
          <p:cNvSpPr txBox="1"/>
          <p:nvPr/>
        </p:nvSpPr>
        <p:spPr>
          <a:xfrm>
            <a:off x="391169" y="1206788"/>
            <a:ext cx="4263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>
                <a:solidFill>
                  <a:srgbClr val="EC8A62"/>
                </a:solidFill>
                <a:latin typeface="+mn-ea"/>
              </a:rPr>
              <a:t>메인화면</a:t>
            </a:r>
            <a:r>
              <a:rPr lang="ko-KR" altLang="en-US" b="1" dirty="0">
                <a:solidFill>
                  <a:srgbClr val="EC8A62"/>
                </a:solidFill>
                <a:latin typeface="+mn-ea"/>
              </a:rPr>
              <a:t> </a:t>
            </a:r>
            <a:r>
              <a:rPr lang="en-US" altLang="ko-KR" b="1" dirty="0">
                <a:solidFill>
                  <a:srgbClr val="EC8A62"/>
                </a:solidFill>
                <a:latin typeface="+mn-ea"/>
              </a:rPr>
              <a:t>– </a:t>
            </a:r>
            <a:r>
              <a:rPr lang="ko-KR" altLang="en-US" b="1" dirty="0">
                <a:solidFill>
                  <a:srgbClr val="EC8A62"/>
                </a:solidFill>
                <a:latin typeface="+mn-ea"/>
              </a:rPr>
              <a:t>서브메뉴 및 마이페이지</a:t>
            </a:r>
            <a:endParaRPr lang="en-US" altLang="ko-KR" b="1" dirty="0">
              <a:solidFill>
                <a:srgbClr val="EC8A62"/>
              </a:solidFill>
              <a:latin typeface="+mn-ea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97742B75-B8B9-487E-B3B8-E5FF3049E6A0}"/>
              </a:ext>
            </a:extLst>
          </p:cNvPr>
          <p:cNvCxnSpPr>
            <a:cxnSpLocks/>
          </p:cNvCxnSpPr>
          <p:nvPr/>
        </p:nvCxnSpPr>
        <p:spPr>
          <a:xfrm>
            <a:off x="426551" y="1531376"/>
            <a:ext cx="9092601" cy="0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4180F67F-0724-4D66-A68F-0E73F2425794}"/>
              </a:ext>
            </a:extLst>
          </p:cNvPr>
          <p:cNvGrpSpPr/>
          <p:nvPr/>
        </p:nvGrpSpPr>
        <p:grpSpPr>
          <a:xfrm>
            <a:off x="517201" y="4729957"/>
            <a:ext cx="4903907" cy="789685"/>
            <a:chOff x="6709256" y="2669246"/>
            <a:chExt cx="3574422" cy="789685"/>
          </a:xfrm>
        </p:grpSpPr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FF7742DA-91A1-4A0F-BD46-EF234665869B}"/>
                </a:ext>
              </a:extLst>
            </p:cNvPr>
            <p:cNvSpPr txBox="1"/>
            <p:nvPr/>
          </p:nvSpPr>
          <p:spPr>
            <a:xfrm>
              <a:off x="6812234" y="2669246"/>
              <a:ext cx="225483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1200" b="1" dirty="0">
                  <a:latin typeface="+mn-ea"/>
                </a:rPr>
                <a:t>서브 메뉴 및 </a:t>
              </a:r>
              <a:r>
                <a:rPr kumimoji="1" lang="en-US" altLang="ko-KR" sz="1200" b="1" dirty="0">
                  <a:latin typeface="+mn-ea"/>
                </a:rPr>
                <a:t>MYPAGE</a:t>
              </a:r>
              <a:endParaRPr kumimoji="1" lang="ko-KR" altLang="en-US" sz="1200" b="1" dirty="0">
                <a:latin typeface="+mn-ea"/>
              </a:endParaRP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2D945192-38BF-4D10-9B7B-47EF81C22699}"/>
                </a:ext>
              </a:extLst>
            </p:cNvPr>
            <p:cNvSpPr txBox="1"/>
            <p:nvPr/>
          </p:nvSpPr>
          <p:spPr>
            <a:xfrm>
              <a:off x="6709256" y="2913076"/>
              <a:ext cx="3574422" cy="5458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en-US" altLang="ko-KR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- mouseover, </a:t>
              </a:r>
              <a:r>
                <a:rPr kumimoji="1" lang="en-US" altLang="ko-KR" sz="105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mouseleave</a:t>
              </a:r>
              <a:r>
                <a:rPr kumimoji="1" lang="ko-KR" altLang="en-US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기능을 이용하였습니다</a:t>
              </a:r>
              <a:r>
                <a:rPr kumimoji="1" lang="en-US" altLang="ko-KR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.</a:t>
              </a:r>
            </a:p>
            <a:p>
              <a:pPr>
                <a:lnSpc>
                  <a:spcPct val="150000"/>
                </a:lnSpc>
              </a:pPr>
              <a:r>
                <a:rPr kumimoji="1" lang="en-US" altLang="ko-KR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- </a:t>
              </a:r>
              <a:r>
                <a:rPr kumimoji="1" lang="ko-KR" altLang="en-US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서브메뉴는 </a:t>
              </a:r>
              <a:r>
                <a:rPr kumimoji="1" lang="en-US" altLang="ko-KR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hide/show</a:t>
              </a:r>
              <a:r>
                <a:rPr kumimoji="1" lang="ko-KR" altLang="en-US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를</a:t>
              </a:r>
              <a:r>
                <a:rPr kumimoji="1" lang="en-US" altLang="ko-KR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, </a:t>
              </a:r>
              <a:r>
                <a:rPr kumimoji="1" lang="en-US" altLang="ko-KR" sz="105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Mypage</a:t>
              </a:r>
              <a:r>
                <a:rPr kumimoji="1" lang="ko-KR" altLang="en-US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는 </a:t>
              </a:r>
              <a:r>
                <a:rPr kumimoji="1" lang="en-US" altLang="ko-KR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slide-up/slide-down</a:t>
              </a:r>
              <a:r>
                <a:rPr kumimoji="1" lang="ko-KR" altLang="en-US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을 사용하였습니다</a:t>
              </a:r>
              <a:r>
                <a:rPr kumimoji="1" lang="en-US" altLang="ko-KR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.</a:t>
              </a:r>
              <a:endParaRPr kumimoji="1" lang="ko-KR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FC324F95-CE82-4422-BEDA-C2A16B8DF20A}"/>
              </a:ext>
            </a:extLst>
          </p:cNvPr>
          <p:cNvGrpSpPr/>
          <p:nvPr/>
        </p:nvGrpSpPr>
        <p:grpSpPr>
          <a:xfrm>
            <a:off x="458087" y="5605363"/>
            <a:ext cx="4586512" cy="909104"/>
            <a:chOff x="6657264" y="2669246"/>
            <a:chExt cx="4586512" cy="909104"/>
          </a:xfrm>
        </p:grpSpPr>
        <p:sp>
          <p:nvSpPr>
            <p:cNvPr id="41" name="삼각형 45">
              <a:extLst>
                <a:ext uri="{FF2B5EF4-FFF2-40B4-BE49-F238E27FC236}">
                  <a16:creationId xmlns:a16="http://schemas.microsoft.com/office/drawing/2014/main" id="{D388C479-18A2-4B30-B7DE-E86629EFF036}"/>
                </a:ext>
              </a:extLst>
            </p:cNvPr>
            <p:cNvSpPr/>
            <p:nvPr/>
          </p:nvSpPr>
          <p:spPr>
            <a:xfrm rot="5400000">
              <a:off x="6640073" y="2711384"/>
              <a:ext cx="189663" cy="154658"/>
            </a:xfrm>
            <a:prstGeom prst="triangle">
              <a:avLst/>
            </a:prstGeom>
            <a:solidFill>
              <a:srgbClr val="F4BA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463">
                <a:latin typeface="+mn-ea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854B35D6-B20E-4DCA-BCCC-C1225D4E8A97}"/>
                </a:ext>
              </a:extLst>
            </p:cNvPr>
            <p:cNvSpPr txBox="1"/>
            <p:nvPr/>
          </p:nvSpPr>
          <p:spPr>
            <a:xfrm>
              <a:off x="6812234" y="2669246"/>
              <a:ext cx="224303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1200" b="1" dirty="0">
                  <a:latin typeface="+mn-ea"/>
                </a:rPr>
                <a:t>로그인 전후 </a:t>
              </a:r>
              <a:r>
                <a:rPr kumimoji="1" lang="en-US" altLang="ko-KR" sz="1200" b="1" dirty="0">
                  <a:latin typeface="+mn-ea"/>
                </a:rPr>
                <a:t>MYPAGE </a:t>
              </a:r>
              <a:r>
                <a:rPr kumimoji="1" lang="ko-KR" altLang="en-US" sz="1200" b="1" dirty="0">
                  <a:latin typeface="+mn-ea"/>
                </a:rPr>
                <a:t>변화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2C6C55D3-CF49-4754-9993-C398102E70F9}"/>
                </a:ext>
              </a:extLst>
            </p:cNvPr>
            <p:cNvSpPr txBox="1"/>
            <p:nvPr/>
          </p:nvSpPr>
          <p:spPr>
            <a:xfrm>
              <a:off x="6657264" y="3001269"/>
              <a:ext cx="4586512" cy="5770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 - </a:t>
              </a:r>
              <a:r>
                <a:rPr kumimoji="1" lang="ko-KR" altLang="en-US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로그인 시</a:t>
              </a:r>
              <a:r>
                <a:rPr kumimoji="1" lang="en-US" altLang="ko-KR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, </a:t>
              </a:r>
              <a:r>
                <a:rPr kumimoji="1" lang="ko-KR" altLang="en-US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가입한 이름과 함께 </a:t>
              </a:r>
              <a:r>
                <a:rPr kumimoji="1" lang="en-US" altLang="ko-KR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‘</a:t>
              </a:r>
              <a:r>
                <a:rPr kumimoji="1" lang="ko-KR" altLang="en-US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님</a:t>
              </a:r>
              <a:r>
                <a:rPr kumimoji="1" lang="en-US" altLang="ko-KR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’</a:t>
              </a:r>
              <a:r>
                <a:rPr kumimoji="1" lang="ko-KR" altLang="en-US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으로 계정을 확인할 수 있습니다</a:t>
              </a:r>
              <a:r>
                <a:rPr kumimoji="1" lang="en-US" altLang="ko-KR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.</a:t>
              </a:r>
            </a:p>
            <a:p>
              <a:r>
                <a:rPr kumimoji="1" lang="en-US" altLang="ko-KR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 - </a:t>
              </a:r>
              <a:r>
                <a:rPr kumimoji="1" lang="en-US" altLang="ko-KR" sz="105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Thymeleaf</a:t>
              </a:r>
              <a:r>
                <a:rPr kumimoji="1" lang="en-US" altLang="ko-KR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 security</a:t>
              </a:r>
              <a:r>
                <a:rPr kumimoji="1" lang="ko-KR" altLang="en-US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를 참고하여 적용하였습니다</a:t>
              </a:r>
              <a:r>
                <a:rPr kumimoji="1" lang="en-US" altLang="ko-KR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.</a:t>
              </a:r>
            </a:p>
            <a:p>
              <a:r>
                <a:rPr kumimoji="1" lang="en-US" altLang="ko-KR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 - </a:t>
              </a:r>
              <a:r>
                <a:rPr kumimoji="1" lang="ko-KR" altLang="en-US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권한을 체크하여 관리자의 경우</a:t>
              </a:r>
              <a:r>
                <a:rPr kumimoji="1" lang="en-US" altLang="ko-KR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, </a:t>
              </a:r>
              <a:r>
                <a:rPr kumimoji="1" lang="ko-KR" altLang="en-US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관리자페이지 이동을 추가하였습니다</a:t>
              </a:r>
              <a:r>
                <a:rPr kumimoji="1" lang="en-US" altLang="ko-KR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.</a:t>
              </a:r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E9A104C5-DCA6-476A-B36A-C24365663F80}"/>
              </a:ext>
            </a:extLst>
          </p:cNvPr>
          <p:cNvGrpSpPr/>
          <p:nvPr/>
        </p:nvGrpSpPr>
        <p:grpSpPr>
          <a:xfrm>
            <a:off x="351449" y="452819"/>
            <a:ext cx="3866590" cy="646696"/>
            <a:chOff x="351449" y="452819"/>
            <a:chExt cx="3866590" cy="646696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7109E8D-2E3E-4019-90D4-2B39955242B8}"/>
                </a:ext>
              </a:extLst>
            </p:cNvPr>
            <p:cNvSpPr txBox="1"/>
            <p:nvPr/>
          </p:nvSpPr>
          <p:spPr>
            <a:xfrm>
              <a:off x="457379" y="853294"/>
              <a:ext cx="128227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>
                  <a:solidFill>
                    <a:schemeClr val="accent3">
                      <a:lumMod val="75000"/>
                    </a:schemeClr>
                  </a:solidFill>
                  <a:latin typeface="+mn-ea"/>
                </a:rPr>
                <a:t>인적사항</a:t>
              </a:r>
              <a:endParaRPr lang="ko-KR" altLang="en-US" sz="700" dirty="0">
                <a:solidFill>
                  <a:schemeClr val="accent3">
                    <a:lumMod val="75000"/>
                  </a:schemeClr>
                </a:solidFill>
                <a:latin typeface="+mn-ea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08B42251-6103-408A-B0BD-FB4213599EF3}"/>
                </a:ext>
              </a:extLst>
            </p:cNvPr>
            <p:cNvSpPr txBox="1"/>
            <p:nvPr/>
          </p:nvSpPr>
          <p:spPr>
            <a:xfrm>
              <a:off x="1164070" y="864362"/>
              <a:ext cx="830163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900" dirty="0">
                <a:solidFill>
                  <a:schemeClr val="accent3">
                    <a:lumMod val="75000"/>
                  </a:schemeClr>
                </a:solidFill>
                <a:latin typeface="+mn-ea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3C26D15E-0562-4100-9D37-6B58BA0C3DF2}"/>
                </a:ext>
              </a:extLst>
            </p:cNvPr>
            <p:cNvSpPr txBox="1"/>
            <p:nvPr/>
          </p:nvSpPr>
          <p:spPr>
            <a:xfrm>
              <a:off x="1164070" y="853294"/>
              <a:ext cx="128227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latin typeface="+mn-ea"/>
                </a:rPr>
                <a:t>PROJECTS</a:t>
              </a:r>
              <a:endParaRPr lang="ko-KR" altLang="en-US" sz="900" b="1" dirty="0">
                <a:latin typeface="+mn-ea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AFB963A3-23FA-4D8E-B55C-C688B4682869}"/>
                </a:ext>
              </a:extLst>
            </p:cNvPr>
            <p:cNvSpPr txBox="1"/>
            <p:nvPr/>
          </p:nvSpPr>
          <p:spPr>
            <a:xfrm>
              <a:off x="1994233" y="849992"/>
              <a:ext cx="119406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교내외활동</a:t>
              </a:r>
              <a:r>
                <a:rPr lang="en-US" altLang="ko-KR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/</a:t>
              </a:r>
              <a:r>
                <a:rPr lang="ko-KR" alt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자격증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C02FF3CE-CBA4-4A7B-A1FA-F6779D7FC304}"/>
                </a:ext>
              </a:extLst>
            </p:cNvPr>
            <p:cNvSpPr txBox="1"/>
            <p:nvPr/>
          </p:nvSpPr>
          <p:spPr>
            <a:xfrm>
              <a:off x="351449" y="452819"/>
              <a:ext cx="38665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rgbClr val="EC8A62"/>
                  </a:solidFill>
                  <a:latin typeface="+mn-ea"/>
                </a:rPr>
                <a:t>  </a:t>
              </a:r>
              <a:r>
                <a:rPr lang="en-US" altLang="ko-KR" b="1" dirty="0">
                  <a:solidFill>
                    <a:srgbClr val="EC8A62"/>
                  </a:solidFill>
                  <a:latin typeface="+mn-ea"/>
                </a:rPr>
                <a:t>[PORTFOLIO] </a:t>
              </a:r>
              <a:r>
                <a:rPr lang="ko-KR" altLang="en-US" b="1" dirty="0">
                  <a:solidFill>
                    <a:srgbClr val="EC8A62"/>
                  </a:solidFill>
                  <a:latin typeface="+mn-ea"/>
                </a:rPr>
                <a:t>쇼핑몰 사이트 구현</a:t>
              </a:r>
              <a:endParaRPr lang="ko-KR" altLang="en-US" sz="1000" b="1" dirty="0">
                <a:solidFill>
                  <a:srgbClr val="EC8A62"/>
                </a:solidFill>
                <a:latin typeface="+mn-ea"/>
              </a:endParaRPr>
            </a:p>
          </p:txBody>
        </p:sp>
      </p:grp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84E42B4C-9EA2-478F-87D3-FC37771641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449" y="1656624"/>
            <a:ext cx="4226586" cy="2036737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A8AA2B49-A821-4FBB-9189-413389F765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6639" y="2697657"/>
            <a:ext cx="4732308" cy="1869027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DE39143A-C92A-4769-9BAD-2EF8DFD2AB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6660" y="1638198"/>
            <a:ext cx="2248773" cy="1538021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14" name="그림 13" descr="텍스트이(가) 표시된 사진&#10;&#10;자동 생성된 설명">
            <a:extLst>
              <a:ext uri="{FF2B5EF4-FFF2-40B4-BE49-F238E27FC236}">
                <a16:creationId xmlns:a16="http://schemas.microsoft.com/office/drawing/2014/main" id="{D3F94B66-5AAD-4B8F-95DD-4808F8ECF1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71575" y="2991028"/>
            <a:ext cx="2206640" cy="1738929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B3FEA66-A1DF-4C7E-B7F6-EE5C1DAE98FB}"/>
              </a:ext>
            </a:extLst>
          </p:cNvPr>
          <p:cNvCxnSpPr>
            <a:cxnSpLocks/>
          </p:cNvCxnSpPr>
          <p:nvPr/>
        </p:nvCxnSpPr>
        <p:spPr>
          <a:xfrm>
            <a:off x="4265234" y="1769457"/>
            <a:ext cx="1905491" cy="1561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609A928-5A5E-498E-9080-9BCAEAD114B0}"/>
              </a:ext>
            </a:extLst>
          </p:cNvPr>
          <p:cNvSpPr/>
          <p:nvPr/>
        </p:nvSpPr>
        <p:spPr>
          <a:xfrm>
            <a:off x="3881775" y="1698782"/>
            <a:ext cx="383459" cy="16440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  <a:latin typeface="+mn-ea"/>
            </a:endParaRPr>
          </a:p>
        </p:txBody>
      </p:sp>
      <p:sp>
        <p:nvSpPr>
          <p:cNvPr id="44" name="삼각형 45">
            <a:extLst>
              <a:ext uri="{FF2B5EF4-FFF2-40B4-BE49-F238E27FC236}">
                <a16:creationId xmlns:a16="http://schemas.microsoft.com/office/drawing/2014/main" id="{5638FB91-4FE0-428C-98A2-578E8E38FE62}"/>
              </a:ext>
            </a:extLst>
          </p:cNvPr>
          <p:cNvSpPr/>
          <p:nvPr/>
        </p:nvSpPr>
        <p:spPr>
          <a:xfrm rot="5400000">
            <a:off x="439400" y="4791126"/>
            <a:ext cx="189663" cy="154658"/>
          </a:xfrm>
          <a:prstGeom prst="triangle">
            <a:avLst/>
          </a:prstGeom>
          <a:solidFill>
            <a:srgbClr val="F4BA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63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5334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2B3F9EF3-0CD7-BF45-A62B-CCE747692D8B}"/>
              </a:ext>
            </a:extLst>
          </p:cNvPr>
          <p:cNvSpPr/>
          <p:nvPr/>
        </p:nvSpPr>
        <p:spPr>
          <a:xfrm>
            <a:off x="235570" y="259482"/>
            <a:ext cx="9670430" cy="64265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63">
              <a:latin typeface="+mn-e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3B28E24-544C-4B74-8F2C-E7F4BBBAC81A}"/>
              </a:ext>
            </a:extLst>
          </p:cNvPr>
          <p:cNvSpPr txBox="1"/>
          <p:nvPr/>
        </p:nvSpPr>
        <p:spPr>
          <a:xfrm>
            <a:off x="391169" y="1206788"/>
            <a:ext cx="4263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>
                <a:solidFill>
                  <a:srgbClr val="EC8A62"/>
                </a:solidFill>
                <a:latin typeface="+mn-ea"/>
              </a:rPr>
              <a:t>메인화면</a:t>
            </a:r>
            <a:r>
              <a:rPr lang="ko-KR" altLang="en-US" b="1" dirty="0">
                <a:solidFill>
                  <a:srgbClr val="EC8A62"/>
                </a:solidFill>
                <a:latin typeface="+mn-ea"/>
              </a:rPr>
              <a:t> </a:t>
            </a:r>
            <a:r>
              <a:rPr lang="en-US" altLang="ko-KR" b="1" dirty="0">
                <a:solidFill>
                  <a:srgbClr val="EC8A62"/>
                </a:solidFill>
                <a:latin typeface="+mn-ea"/>
              </a:rPr>
              <a:t>– </a:t>
            </a:r>
            <a:r>
              <a:rPr lang="ko-KR" altLang="en-US" b="1" dirty="0">
                <a:solidFill>
                  <a:srgbClr val="EC8A62"/>
                </a:solidFill>
                <a:latin typeface="+mn-ea"/>
              </a:rPr>
              <a:t>상품 페이지 이동</a:t>
            </a:r>
            <a:endParaRPr lang="en-US" altLang="ko-KR" b="1" dirty="0">
              <a:solidFill>
                <a:srgbClr val="EC8A62"/>
              </a:solidFill>
              <a:latin typeface="+mn-ea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97742B75-B8B9-487E-B3B8-E5FF3049E6A0}"/>
              </a:ext>
            </a:extLst>
          </p:cNvPr>
          <p:cNvCxnSpPr>
            <a:cxnSpLocks/>
          </p:cNvCxnSpPr>
          <p:nvPr/>
        </p:nvCxnSpPr>
        <p:spPr>
          <a:xfrm>
            <a:off x="426551" y="1531376"/>
            <a:ext cx="9092601" cy="0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4180F67F-0724-4D66-A68F-0E73F2425794}"/>
              </a:ext>
            </a:extLst>
          </p:cNvPr>
          <p:cNvGrpSpPr/>
          <p:nvPr/>
        </p:nvGrpSpPr>
        <p:grpSpPr>
          <a:xfrm>
            <a:off x="438250" y="3830797"/>
            <a:ext cx="3772186" cy="585939"/>
            <a:chOff x="6657264" y="2669246"/>
            <a:chExt cx="2749519" cy="585939"/>
          </a:xfrm>
        </p:grpSpPr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FF7742DA-91A1-4A0F-BD46-EF234665869B}"/>
                </a:ext>
              </a:extLst>
            </p:cNvPr>
            <p:cNvSpPr txBox="1"/>
            <p:nvPr/>
          </p:nvSpPr>
          <p:spPr>
            <a:xfrm>
              <a:off x="6812234" y="2669246"/>
              <a:ext cx="225483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1200" b="1" dirty="0">
                  <a:latin typeface="+mn-ea"/>
                </a:rPr>
                <a:t>상품 페이지 이동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2D945192-38BF-4D10-9B7B-47EF81C22699}"/>
                </a:ext>
              </a:extLst>
            </p:cNvPr>
            <p:cNvSpPr txBox="1"/>
            <p:nvPr/>
          </p:nvSpPr>
          <p:spPr>
            <a:xfrm>
              <a:off x="6657264" y="3001269"/>
              <a:ext cx="2749519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71450" indent="-171450">
                <a:buFontTx/>
                <a:buChar char="-"/>
              </a:pPr>
              <a:r>
                <a:rPr kumimoji="1" lang="ko-KR" altLang="en-US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해당 카테고리에 해당하는 이미지를 클릭 시 이동합니다</a:t>
              </a:r>
              <a:r>
                <a:rPr kumimoji="1" lang="en-US" altLang="ko-KR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.</a:t>
              </a: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FC324F95-CE82-4422-BEDA-C2A16B8DF20A}"/>
              </a:ext>
            </a:extLst>
          </p:cNvPr>
          <p:cNvGrpSpPr/>
          <p:nvPr/>
        </p:nvGrpSpPr>
        <p:grpSpPr>
          <a:xfrm>
            <a:off x="450467" y="4515703"/>
            <a:ext cx="5160387" cy="1393852"/>
            <a:chOff x="6657264" y="2669246"/>
            <a:chExt cx="5160387" cy="1393852"/>
          </a:xfrm>
        </p:grpSpPr>
        <p:sp>
          <p:nvSpPr>
            <p:cNvPr id="41" name="삼각형 45">
              <a:extLst>
                <a:ext uri="{FF2B5EF4-FFF2-40B4-BE49-F238E27FC236}">
                  <a16:creationId xmlns:a16="http://schemas.microsoft.com/office/drawing/2014/main" id="{D388C479-18A2-4B30-B7DE-E86629EFF036}"/>
                </a:ext>
              </a:extLst>
            </p:cNvPr>
            <p:cNvSpPr/>
            <p:nvPr/>
          </p:nvSpPr>
          <p:spPr>
            <a:xfrm rot="5400000">
              <a:off x="6640073" y="2711384"/>
              <a:ext cx="189663" cy="154658"/>
            </a:xfrm>
            <a:prstGeom prst="triangle">
              <a:avLst/>
            </a:prstGeom>
            <a:solidFill>
              <a:srgbClr val="F4BA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463">
                <a:latin typeface="+mn-ea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854B35D6-B20E-4DCA-BCCC-C1225D4E8A97}"/>
                </a:ext>
              </a:extLst>
            </p:cNvPr>
            <p:cNvSpPr txBox="1"/>
            <p:nvPr/>
          </p:nvSpPr>
          <p:spPr>
            <a:xfrm>
              <a:off x="6812234" y="2669246"/>
              <a:ext cx="224303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1200" b="1" dirty="0">
                  <a:latin typeface="+mn-ea"/>
                </a:rPr>
                <a:t>상품 리스트 가져오기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2C6C55D3-CF49-4754-9993-C398102E70F9}"/>
                </a:ext>
              </a:extLst>
            </p:cNvPr>
            <p:cNvSpPr txBox="1"/>
            <p:nvPr/>
          </p:nvSpPr>
          <p:spPr>
            <a:xfrm>
              <a:off x="6657264" y="3001269"/>
              <a:ext cx="5160387" cy="10618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en-US" altLang="ko-KR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 - Return Type</a:t>
              </a:r>
              <a:r>
                <a:rPr kumimoji="1" lang="ko-KR" altLang="en-US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으로</a:t>
              </a:r>
              <a:r>
                <a:rPr kumimoji="1" lang="en-US" altLang="ko-KR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 </a:t>
              </a:r>
              <a:r>
                <a:rPr kumimoji="1" lang="ko-KR" altLang="en-US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 </a:t>
              </a:r>
              <a:r>
                <a:rPr kumimoji="1" lang="en-US" altLang="ko-KR" sz="105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ModelAndView</a:t>
              </a:r>
              <a:r>
                <a:rPr kumimoji="1" lang="ko-KR" altLang="en-US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를 활용하였습니다</a:t>
              </a:r>
              <a:r>
                <a:rPr kumimoji="1" lang="en-US" altLang="ko-KR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.</a:t>
              </a:r>
            </a:p>
            <a:p>
              <a:pPr>
                <a:lnSpc>
                  <a:spcPct val="150000"/>
                </a:lnSpc>
              </a:pPr>
              <a:r>
                <a:rPr kumimoji="1" lang="en-US" altLang="ko-KR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 - </a:t>
              </a:r>
              <a:r>
                <a:rPr kumimoji="1" lang="ko-KR" altLang="en-US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해당하는 코드에 맞는 상품들을 가져오고</a:t>
              </a:r>
              <a:r>
                <a:rPr kumimoji="1" lang="en-US" altLang="ko-KR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, model</a:t>
              </a:r>
              <a:r>
                <a:rPr kumimoji="1" lang="ko-KR" altLang="en-US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객체에 </a:t>
              </a:r>
              <a:r>
                <a:rPr kumimoji="1" lang="en-US" altLang="ko-KR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“list”</a:t>
              </a:r>
              <a:r>
                <a:rPr kumimoji="1" lang="ko-KR" altLang="en-US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로 저장하였습니다</a:t>
              </a:r>
              <a:r>
                <a:rPr kumimoji="1" lang="en-US" altLang="ko-KR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.</a:t>
              </a:r>
            </a:p>
            <a:p>
              <a:pPr>
                <a:lnSpc>
                  <a:spcPct val="150000"/>
                </a:lnSpc>
              </a:pPr>
              <a:r>
                <a:rPr kumimoji="1" lang="en-US" altLang="ko-KR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   </a:t>
              </a:r>
              <a:r>
                <a:rPr kumimoji="1" lang="ko-KR" altLang="en-US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이 후 </a:t>
              </a:r>
              <a:r>
                <a:rPr kumimoji="1" lang="en-US" altLang="ko-KR" sz="105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th:eath</a:t>
              </a:r>
              <a:r>
                <a:rPr kumimoji="1" lang="en-US" altLang="ko-KR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=“</a:t>
              </a:r>
              <a:r>
                <a:rPr kumimoji="1" lang="en-US" altLang="ko-KR" sz="105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dto</a:t>
              </a:r>
              <a:r>
                <a:rPr kumimoji="1" lang="en-US" altLang="ko-KR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:${list}”</a:t>
              </a:r>
              <a:r>
                <a:rPr kumimoji="1" lang="ko-KR" altLang="en-US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로 </a:t>
              </a:r>
              <a:r>
                <a:rPr kumimoji="1" lang="en-US" altLang="ko-KR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block</a:t>
              </a:r>
              <a:r>
                <a:rPr kumimoji="1" lang="ko-KR" altLang="en-US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을 설정하여</a:t>
              </a:r>
              <a:r>
                <a:rPr kumimoji="1" lang="en-US" altLang="ko-KR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, </a:t>
              </a:r>
              <a:r>
                <a:rPr kumimoji="1" lang="ko-KR" altLang="en-US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해당 </a:t>
              </a:r>
              <a:r>
                <a:rPr kumimoji="1" lang="en-US" altLang="ko-KR" sz="105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db</a:t>
              </a:r>
              <a:r>
                <a:rPr kumimoji="1" lang="ko-KR" altLang="en-US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정보들을 가져왔습니다</a:t>
              </a:r>
              <a:r>
                <a:rPr kumimoji="1" lang="en-US" altLang="ko-KR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.</a:t>
              </a:r>
            </a:p>
            <a:p>
              <a:pPr>
                <a:lnSpc>
                  <a:spcPct val="150000"/>
                </a:lnSpc>
              </a:pPr>
              <a:r>
                <a:rPr kumimoji="1" lang="en-US" altLang="ko-KR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 - Grid</a:t>
              </a:r>
              <a:r>
                <a:rPr kumimoji="1" lang="ko-KR" altLang="en-US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설정을 통하여 바둑판식으로 배열했습니다</a:t>
              </a:r>
              <a:r>
                <a:rPr kumimoji="1" lang="en-US" altLang="ko-KR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.</a:t>
              </a:r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E9A104C5-DCA6-476A-B36A-C24365663F80}"/>
              </a:ext>
            </a:extLst>
          </p:cNvPr>
          <p:cNvGrpSpPr/>
          <p:nvPr/>
        </p:nvGrpSpPr>
        <p:grpSpPr>
          <a:xfrm>
            <a:off x="351449" y="452819"/>
            <a:ext cx="3866590" cy="646696"/>
            <a:chOff x="351449" y="452819"/>
            <a:chExt cx="3866590" cy="646696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7109E8D-2E3E-4019-90D4-2B39955242B8}"/>
                </a:ext>
              </a:extLst>
            </p:cNvPr>
            <p:cNvSpPr txBox="1"/>
            <p:nvPr/>
          </p:nvSpPr>
          <p:spPr>
            <a:xfrm>
              <a:off x="457379" y="853294"/>
              <a:ext cx="128227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>
                  <a:solidFill>
                    <a:schemeClr val="accent3">
                      <a:lumMod val="75000"/>
                    </a:schemeClr>
                  </a:solidFill>
                  <a:latin typeface="+mn-ea"/>
                </a:rPr>
                <a:t>인적사항</a:t>
              </a:r>
              <a:endParaRPr lang="ko-KR" altLang="en-US" sz="700" dirty="0">
                <a:solidFill>
                  <a:schemeClr val="accent3">
                    <a:lumMod val="75000"/>
                  </a:schemeClr>
                </a:solidFill>
                <a:latin typeface="+mn-ea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08B42251-6103-408A-B0BD-FB4213599EF3}"/>
                </a:ext>
              </a:extLst>
            </p:cNvPr>
            <p:cNvSpPr txBox="1"/>
            <p:nvPr/>
          </p:nvSpPr>
          <p:spPr>
            <a:xfrm>
              <a:off x="1164070" y="864362"/>
              <a:ext cx="830163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900" dirty="0">
                <a:solidFill>
                  <a:schemeClr val="accent3">
                    <a:lumMod val="75000"/>
                  </a:schemeClr>
                </a:solidFill>
                <a:latin typeface="+mn-ea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3C26D15E-0562-4100-9D37-6B58BA0C3DF2}"/>
                </a:ext>
              </a:extLst>
            </p:cNvPr>
            <p:cNvSpPr txBox="1"/>
            <p:nvPr/>
          </p:nvSpPr>
          <p:spPr>
            <a:xfrm>
              <a:off x="1164070" y="853294"/>
              <a:ext cx="128227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latin typeface="+mn-ea"/>
                </a:rPr>
                <a:t>PROJECTS</a:t>
              </a:r>
              <a:endParaRPr lang="ko-KR" altLang="en-US" sz="900" b="1" dirty="0">
                <a:latin typeface="+mn-ea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AFB963A3-23FA-4D8E-B55C-C688B4682869}"/>
                </a:ext>
              </a:extLst>
            </p:cNvPr>
            <p:cNvSpPr txBox="1"/>
            <p:nvPr/>
          </p:nvSpPr>
          <p:spPr>
            <a:xfrm>
              <a:off x="1994233" y="849992"/>
              <a:ext cx="119406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교내외활동</a:t>
              </a:r>
              <a:r>
                <a:rPr lang="en-US" altLang="ko-KR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/</a:t>
              </a:r>
              <a:r>
                <a:rPr lang="ko-KR" alt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자격증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C02FF3CE-CBA4-4A7B-A1FA-F6779D7FC304}"/>
                </a:ext>
              </a:extLst>
            </p:cNvPr>
            <p:cNvSpPr txBox="1"/>
            <p:nvPr/>
          </p:nvSpPr>
          <p:spPr>
            <a:xfrm>
              <a:off x="351449" y="452819"/>
              <a:ext cx="38665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rgbClr val="EC8A62"/>
                  </a:solidFill>
                  <a:latin typeface="+mn-ea"/>
                </a:rPr>
                <a:t>  </a:t>
              </a:r>
              <a:r>
                <a:rPr lang="en-US" altLang="ko-KR" b="1" dirty="0">
                  <a:solidFill>
                    <a:srgbClr val="EC8A62"/>
                  </a:solidFill>
                  <a:latin typeface="+mn-ea"/>
                </a:rPr>
                <a:t>[PORTFOLIO] </a:t>
              </a:r>
              <a:r>
                <a:rPr lang="ko-KR" altLang="en-US" b="1" dirty="0">
                  <a:solidFill>
                    <a:srgbClr val="EC8A62"/>
                  </a:solidFill>
                  <a:latin typeface="+mn-ea"/>
                </a:rPr>
                <a:t>쇼핑몰 사이트 구현</a:t>
              </a:r>
              <a:endParaRPr lang="ko-KR" altLang="en-US" sz="1000" b="1" dirty="0">
                <a:solidFill>
                  <a:srgbClr val="EC8A62"/>
                </a:solidFill>
                <a:latin typeface="+mn-ea"/>
              </a:endParaRPr>
            </a:p>
          </p:txBody>
        </p:sp>
      </p:grpSp>
      <p:sp>
        <p:nvSpPr>
          <p:cNvPr id="44" name="삼각형 45">
            <a:extLst>
              <a:ext uri="{FF2B5EF4-FFF2-40B4-BE49-F238E27FC236}">
                <a16:creationId xmlns:a16="http://schemas.microsoft.com/office/drawing/2014/main" id="{5638FB91-4FE0-428C-98A2-578E8E38FE62}"/>
              </a:ext>
            </a:extLst>
          </p:cNvPr>
          <p:cNvSpPr/>
          <p:nvPr/>
        </p:nvSpPr>
        <p:spPr>
          <a:xfrm rot="5400000">
            <a:off x="431780" y="3891966"/>
            <a:ext cx="189663" cy="154658"/>
          </a:xfrm>
          <a:prstGeom prst="triangle">
            <a:avLst/>
          </a:prstGeom>
          <a:solidFill>
            <a:srgbClr val="F4BA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63" dirty="0">
              <a:latin typeface="+mn-ea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C176BBB7-8262-48C1-A352-6DA44041E9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253" y="1651878"/>
            <a:ext cx="4435267" cy="1983888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27B6E68-7223-4266-9671-FCB74E46E0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0785" y="1625700"/>
            <a:ext cx="4157765" cy="2835216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E57D5AA8-668E-4747-9586-8D782EA8A869}"/>
              </a:ext>
            </a:extLst>
          </p:cNvPr>
          <p:cNvCxnSpPr/>
          <p:nvPr/>
        </p:nvCxnSpPr>
        <p:spPr>
          <a:xfrm>
            <a:off x="2284744" y="2484120"/>
            <a:ext cx="30263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5338A711-D227-4B7B-B755-9882E42B046B}"/>
              </a:ext>
            </a:extLst>
          </p:cNvPr>
          <p:cNvSpPr txBox="1"/>
          <p:nvPr/>
        </p:nvSpPr>
        <p:spPr>
          <a:xfrm>
            <a:off x="3524328" y="2208992"/>
            <a:ext cx="1285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accent2"/>
                </a:solidFill>
                <a:latin typeface="+mn-ea"/>
              </a:rPr>
              <a:t>click</a:t>
            </a:r>
            <a:endParaRPr lang="ko-KR" altLang="en-US" sz="1400" dirty="0">
              <a:solidFill>
                <a:schemeClr val="accent2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20120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2B3F9EF3-0CD7-BF45-A62B-CCE747692D8B}"/>
              </a:ext>
            </a:extLst>
          </p:cNvPr>
          <p:cNvSpPr/>
          <p:nvPr/>
        </p:nvSpPr>
        <p:spPr>
          <a:xfrm>
            <a:off x="235570" y="259482"/>
            <a:ext cx="9670430" cy="64265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63">
              <a:latin typeface="+mn-e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3B28E24-544C-4B74-8F2C-E7F4BBBAC81A}"/>
              </a:ext>
            </a:extLst>
          </p:cNvPr>
          <p:cNvSpPr txBox="1"/>
          <p:nvPr/>
        </p:nvSpPr>
        <p:spPr>
          <a:xfrm>
            <a:off x="391169" y="1206788"/>
            <a:ext cx="4263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>
                <a:solidFill>
                  <a:srgbClr val="EC8A62"/>
                </a:solidFill>
                <a:latin typeface="+mn-ea"/>
              </a:rPr>
              <a:t>메인화면</a:t>
            </a:r>
            <a:r>
              <a:rPr lang="ko-KR" altLang="en-US" b="1" dirty="0">
                <a:solidFill>
                  <a:srgbClr val="EC8A62"/>
                </a:solidFill>
                <a:latin typeface="+mn-ea"/>
              </a:rPr>
              <a:t> </a:t>
            </a:r>
            <a:r>
              <a:rPr lang="en-US" altLang="ko-KR" b="1" dirty="0">
                <a:solidFill>
                  <a:srgbClr val="EC8A62"/>
                </a:solidFill>
                <a:latin typeface="+mn-ea"/>
              </a:rPr>
              <a:t>– </a:t>
            </a:r>
            <a:r>
              <a:rPr lang="ko-KR" altLang="en-US" b="1" dirty="0">
                <a:solidFill>
                  <a:srgbClr val="EC8A62"/>
                </a:solidFill>
                <a:latin typeface="+mn-ea"/>
              </a:rPr>
              <a:t>상세 페이지 이동</a:t>
            </a:r>
            <a:endParaRPr lang="en-US" altLang="ko-KR" b="1" dirty="0">
              <a:solidFill>
                <a:srgbClr val="EC8A62"/>
              </a:solidFill>
              <a:latin typeface="+mn-ea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97742B75-B8B9-487E-B3B8-E5FF3049E6A0}"/>
              </a:ext>
            </a:extLst>
          </p:cNvPr>
          <p:cNvCxnSpPr>
            <a:cxnSpLocks/>
          </p:cNvCxnSpPr>
          <p:nvPr/>
        </p:nvCxnSpPr>
        <p:spPr>
          <a:xfrm>
            <a:off x="426551" y="1531376"/>
            <a:ext cx="9092601" cy="0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4180F67F-0724-4D66-A68F-0E73F2425794}"/>
              </a:ext>
            </a:extLst>
          </p:cNvPr>
          <p:cNvGrpSpPr/>
          <p:nvPr/>
        </p:nvGrpSpPr>
        <p:grpSpPr>
          <a:xfrm>
            <a:off x="590658" y="4213702"/>
            <a:ext cx="5458546" cy="1151478"/>
            <a:chOff x="6657264" y="2669246"/>
            <a:chExt cx="3978693" cy="1151478"/>
          </a:xfrm>
        </p:grpSpPr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FF7742DA-91A1-4A0F-BD46-EF234665869B}"/>
                </a:ext>
              </a:extLst>
            </p:cNvPr>
            <p:cNvSpPr txBox="1"/>
            <p:nvPr/>
          </p:nvSpPr>
          <p:spPr>
            <a:xfrm>
              <a:off x="6812234" y="2669246"/>
              <a:ext cx="225483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1200" b="1" dirty="0">
                  <a:latin typeface="+mn-ea"/>
                </a:rPr>
                <a:t>제품 상세 페이지 이동 및 상세정보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2D945192-38BF-4D10-9B7B-47EF81C22699}"/>
                </a:ext>
              </a:extLst>
            </p:cNvPr>
            <p:cNvSpPr txBox="1"/>
            <p:nvPr/>
          </p:nvSpPr>
          <p:spPr>
            <a:xfrm>
              <a:off x="6657264" y="3001269"/>
              <a:ext cx="3978693" cy="8194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71450" indent="-171450">
                <a:lnSpc>
                  <a:spcPct val="150000"/>
                </a:lnSpc>
                <a:buFontTx/>
                <a:buChar char="-"/>
              </a:pPr>
              <a:r>
                <a:rPr kumimoji="1" lang="en-US" altLang="ko-KR" sz="105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Thymeleaf</a:t>
              </a:r>
              <a:r>
                <a:rPr kumimoji="1" lang="ko-KR" altLang="en-US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의 </a:t>
              </a:r>
              <a:r>
                <a:rPr kumimoji="1" lang="en-US" altLang="ko-KR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a tag syntax</a:t>
              </a:r>
              <a:r>
                <a:rPr kumimoji="1" lang="ko-KR" altLang="en-US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의 사용</a:t>
              </a:r>
              <a:endParaRPr kumimoji="1" lang="en-US" altLang="ko-KR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  <a:p>
              <a:pPr>
                <a:lnSpc>
                  <a:spcPct val="150000"/>
                </a:lnSpc>
              </a:pPr>
              <a:r>
                <a:rPr kumimoji="1" lang="en-US" altLang="ko-KR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    </a:t>
              </a:r>
              <a:r>
                <a:rPr kumimoji="1" lang="ko-KR" altLang="en-US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해당 상품 </a:t>
              </a:r>
              <a:r>
                <a:rPr kumimoji="1" lang="en-US" altLang="ko-KR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Entity</a:t>
              </a:r>
              <a:r>
                <a:rPr kumimoji="1" lang="ko-KR" altLang="en-US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의 고유번호를 통해 상세페이지로 이동할 수 있습니다</a:t>
              </a:r>
              <a:r>
                <a:rPr kumimoji="1" lang="en-US" altLang="ko-KR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.</a:t>
              </a:r>
            </a:p>
            <a:p>
              <a:pPr>
                <a:lnSpc>
                  <a:spcPct val="150000"/>
                </a:lnSpc>
              </a:pPr>
              <a:r>
                <a:rPr kumimoji="1" lang="en-US" altLang="ko-KR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- </a:t>
              </a:r>
              <a:r>
                <a:rPr kumimoji="1" lang="ko-KR" altLang="en-US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 </a:t>
              </a:r>
              <a:r>
                <a:rPr kumimoji="1" lang="en-US" altLang="ko-KR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Model</a:t>
              </a:r>
              <a:r>
                <a:rPr kumimoji="1" lang="ko-KR" altLang="en-US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객체에 전달한 정보를 바탕으로 최초가격</a:t>
              </a:r>
              <a:r>
                <a:rPr kumimoji="1" lang="en-US" altLang="ko-KR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/</a:t>
              </a:r>
              <a:r>
                <a:rPr kumimoji="1" lang="ko-KR" altLang="en-US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현재가격</a:t>
              </a:r>
              <a:r>
                <a:rPr kumimoji="1" lang="en-US" altLang="ko-KR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/</a:t>
              </a:r>
              <a:r>
                <a:rPr kumimoji="1" lang="ko-KR" altLang="en-US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재고 등을 표현하였습니다</a:t>
              </a:r>
              <a:r>
                <a:rPr kumimoji="1" lang="en-US" altLang="ko-KR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.</a:t>
              </a: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FC324F95-CE82-4422-BEDA-C2A16B8DF20A}"/>
              </a:ext>
            </a:extLst>
          </p:cNvPr>
          <p:cNvGrpSpPr/>
          <p:nvPr/>
        </p:nvGrpSpPr>
        <p:grpSpPr>
          <a:xfrm>
            <a:off x="610495" y="5422790"/>
            <a:ext cx="5370381" cy="909104"/>
            <a:chOff x="6657264" y="2669246"/>
            <a:chExt cx="4271603" cy="909104"/>
          </a:xfrm>
        </p:grpSpPr>
        <p:sp>
          <p:nvSpPr>
            <p:cNvPr id="41" name="삼각형 45">
              <a:extLst>
                <a:ext uri="{FF2B5EF4-FFF2-40B4-BE49-F238E27FC236}">
                  <a16:creationId xmlns:a16="http://schemas.microsoft.com/office/drawing/2014/main" id="{D388C479-18A2-4B30-B7DE-E86629EFF036}"/>
                </a:ext>
              </a:extLst>
            </p:cNvPr>
            <p:cNvSpPr/>
            <p:nvPr/>
          </p:nvSpPr>
          <p:spPr>
            <a:xfrm rot="5400000">
              <a:off x="6640073" y="2711384"/>
              <a:ext cx="189663" cy="154658"/>
            </a:xfrm>
            <a:prstGeom prst="triangle">
              <a:avLst/>
            </a:prstGeom>
            <a:solidFill>
              <a:srgbClr val="F4BA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463">
                <a:latin typeface="+mn-ea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854B35D6-B20E-4DCA-BCCC-C1225D4E8A97}"/>
                </a:ext>
              </a:extLst>
            </p:cNvPr>
            <p:cNvSpPr txBox="1"/>
            <p:nvPr/>
          </p:nvSpPr>
          <p:spPr>
            <a:xfrm>
              <a:off x="6812234" y="2669246"/>
              <a:ext cx="224303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1200" b="1" dirty="0">
                  <a:latin typeface="+mn-ea"/>
                </a:rPr>
                <a:t>상세정보</a:t>
              </a:r>
              <a:r>
                <a:rPr kumimoji="1" lang="en-US" altLang="ko-KR" sz="1200" b="1" dirty="0">
                  <a:latin typeface="+mn-ea"/>
                </a:rPr>
                <a:t> / </a:t>
              </a:r>
              <a:r>
                <a:rPr kumimoji="1" lang="ko-KR" altLang="en-US" sz="1200" b="1" dirty="0">
                  <a:latin typeface="+mn-ea"/>
                </a:rPr>
                <a:t>리뷰 </a:t>
              </a:r>
              <a:r>
                <a:rPr kumimoji="1" lang="en-US" altLang="ko-KR" sz="1200" b="1" dirty="0">
                  <a:latin typeface="+mn-ea"/>
                </a:rPr>
                <a:t>/ QNA tab</a:t>
              </a:r>
              <a:endParaRPr kumimoji="1" lang="ko-KR" altLang="en-US" sz="1200" b="1" dirty="0">
                <a:latin typeface="+mn-ea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2C6C55D3-CF49-4754-9993-C398102E70F9}"/>
                </a:ext>
              </a:extLst>
            </p:cNvPr>
            <p:cNvSpPr txBox="1"/>
            <p:nvPr/>
          </p:nvSpPr>
          <p:spPr>
            <a:xfrm>
              <a:off x="6657264" y="3001269"/>
              <a:ext cx="4271603" cy="5770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en-US" altLang="ko-KR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 </a:t>
              </a:r>
              <a:r>
                <a:rPr kumimoji="1" lang="en-US" altLang="ko-KR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- </a:t>
              </a:r>
              <a:r>
                <a:rPr kumimoji="1" lang="en-US" altLang="ko-KR" sz="105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javaScript</a:t>
              </a:r>
              <a:r>
                <a:rPr kumimoji="1" lang="ko-KR" altLang="en-US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를 이용</a:t>
              </a:r>
              <a:r>
                <a:rPr kumimoji="1" lang="en-US" altLang="ko-KR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, </a:t>
              </a:r>
              <a:r>
                <a:rPr kumimoji="1" lang="ko-KR" altLang="en-US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회원</a:t>
              </a:r>
              <a:r>
                <a:rPr kumimoji="1" lang="en-US" altLang="ko-KR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/</a:t>
              </a:r>
              <a:r>
                <a:rPr kumimoji="1" lang="ko-KR" altLang="en-US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비회원 로그인 화면 구현과 같은 방식으로 진행하였습니다</a:t>
              </a:r>
              <a:r>
                <a:rPr kumimoji="1" lang="en-US" altLang="ko-KR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.</a:t>
              </a:r>
            </a:p>
            <a:p>
              <a:pPr>
                <a:lnSpc>
                  <a:spcPct val="150000"/>
                </a:lnSpc>
              </a:pPr>
              <a:r>
                <a:rPr kumimoji="1" lang="en-US" altLang="ko-KR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 - tab</a:t>
              </a:r>
              <a:r>
                <a:rPr kumimoji="1" lang="ko-KR" altLang="en-US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과 해당 내용들을 </a:t>
              </a:r>
              <a:r>
                <a:rPr kumimoji="1" lang="en-US" altLang="ko-KR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li</a:t>
              </a:r>
              <a:r>
                <a:rPr kumimoji="1" lang="ko-KR" altLang="en-US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로 묶고 </a:t>
              </a:r>
              <a:r>
                <a:rPr kumimoji="1" lang="en-US" altLang="ko-KR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index</a:t>
              </a:r>
              <a:r>
                <a:rPr kumimoji="1" lang="ko-KR" altLang="en-US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를 활용</a:t>
              </a:r>
              <a:r>
                <a:rPr kumimoji="1" lang="en-US" altLang="ko-KR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, hide/show</a:t>
              </a:r>
              <a:r>
                <a:rPr kumimoji="1" lang="ko-KR" altLang="en-US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방식으로 진행하였습니다</a:t>
              </a:r>
              <a:r>
                <a:rPr kumimoji="1" lang="en-US" altLang="ko-KR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.</a:t>
              </a:r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E9A104C5-DCA6-476A-B36A-C24365663F80}"/>
              </a:ext>
            </a:extLst>
          </p:cNvPr>
          <p:cNvGrpSpPr/>
          <p:nvPr/>
        </p:nvGrpSpPr>
        <p:grpSpPr>
          <a:xfrm>
            <a:off x="351449" y="452819"/>
            <a:ext cx="3866590" cy="646696"/>
            <a:chOff x="351449" y="452819"/>
            <a:chExt cx="3866590" cy="646696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7109E8D-2E3E-4019-90D4-2B39955242B8}"/>
                </a:ext>
              </a:extLst>
            </p:cNvPr>
            <p:cNvSpPr txBox="1"/>
            <p:nvPr/>
          </p:nvSpPr>
          <p:spPr>
            <a:xfrm>
              <a:off x="457379" y="853294"/>
              <a:ext cx="128227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>
                  <a:solidFill>
                    <a:schemeClr val="accent3">
                      <a:lumMod val="75000"/>
                    </a:schemeClr>
                  </a:solidFill>
                  <a:latin typeface="+mn-ea"/>
                </a:rPr>
                <a:t>인적사항</a:t>
              </a:r>
              <a:endParaRPr lang="ko-KR" altLang="en-US" sz="700" dirty="0">
                <a:solidFill>
                  <a:schemeClr val="accent3">
                    <a:lumMod val="75000"/>
                  </a:schemeClr>
                </a:solidFill>
                <a:latin typeface="+mn-ea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08B42251-6103-408A-B0BD-FB4213599EF3}"/>
                </a:ext>
              </a:extLst>
            </p:cNvPr>
            <p:cNvSpPr txBox="1"/>
            <p:nvPr/>
          </p:nvSpPr>
          <p:spPr>
            <a:xfrm>
              <a:off x="1164070" y="864362"/>
              <a:ext cx="830163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900" dirty="0">
                <a:solidFill>
                  <a:schemeClr val="accent3">
                    <a:lumMod val="75000"/>
                  </a:schemeClr>
                </a:solidFill>
                <a:latin typeface="+mn-ea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3C26D15E-0562-4100-9D37-6B58BA0C3DF2}"/>
                </a:ext>
              </a:extLst>
            </p:cNvPr>
            <p:cNvSpPr txBox="1"/>
            <p:nvPr/>
          </p:nvSpPr>
          <p:spPr>
            <a:xfrm>
              <a:off x="1164070" y="853294"/>
              <a:ext cx="128227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latin typeface="+mn-ea"/>
                </a:rPr>
                <a:t>PROJECTS</a:t>
              </a:r>
              <a:endParaRPr lang="ko-KR" altLang="en-US" sz="900" b="1" dirty="0">
                <a:latin typeface="+mn-ea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AFB963A3-23FA-4D8E-B55C-C688B4682869}"/>
                </a:ext>
              </a:extLst>
            </p:cNvPr>
            <p:cNvSpPr txBox="1"/>
            <p:nvPr/>
          </p:nvSpPr>
          <p:spPr>
            <a:xfrm>
              <a:off x="1994233" y="849992"/>
              <a:ext cx="119406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교내외활동</a:t>
              </a:r>
              <a:r>
                <a:rPr lang="en-US" altLang="ko-KR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/</a:t>
              </a:r>
              <a:r>
                <a:rPr lang="ko-KR" alt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자격증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C02FF3CE-CBA4-4A7B-A1FA-F6779D7FC304}"/>
                </a:ext>
              </a:extLst>
            </p:cNvPr>
            <p:cNvSpPr txBox="1"/>
            <p:nvPr/>
          </p:nvSpPr>
          <p:spPr>
            <a:xfrm>
              <a:off x="351449" y="452819"/>
              <a:ext cx="38665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rgbClr val="EC8A62"/>
                  </a:solidFill>
                  <a:latin typeface="+mn-ea"/>
                </a:rPr>
                <a:t>  </a:t>
              </a:r>
              <a:r>
                <a:rPr lang="en-US" altLang="ko-KR" b="1" dirty="0">
                  <a:solidFill>
                    <a:srgbClr val="EC8A62"/>
                  </a:solidFill>
                  <a:latin typeface="+mn-ea"/>
                </a:rPr>
                <a:t>[PORTFOLIO] </a:t>
              </a:r>
              <a:r>
                <a:rPr lang="ko-KR" altLang="en-US" b="1" dirty="0">
                  <a:solidFill>
                    <a:srgbClr val="EC8A62"/>
                  </a:solidFill>
                  <a:latin typeface="+mn-ea"/>
                </a:rPr>
                <a:t>쇼핑몰 사이트 구현</a:t>
              </a:r>
              <a:endParaRPr lang="ko-KR" altLang="en-US" sz="1000" b="1" dirty="0">
                <a:solidFill>
                  <a:srgbClr val="EC8A62"/>
                </a:solidFill>
                <a:latin typeface="+mn-ea"/>
              </a:endParaRPr>
            </a:p>
          </p:txBody>
        </p:sp>
      </p:grpSp>
      <p:sp>
        <p:nvSpPr>
          <p:cNvPr id="44" name="삼각형 45">
            <a:extLst>
              <a:ext uri="{FF2B5EF4-FFF2-40B4-BE49-F238E27FC236}">
                <a16:creationId xmlns:a16="http://schemas.microsoft.com/office/drawing/2014/main" id="{5638FB91-4FE0-428C-98A2-578E8E38FE62}"/>
              </a:ext>
            </a:extLst>
          </p:cNvPr>
          <p:cNvSpPr/>
          <p:nvPr/>
        </p:nvSpPr>
        <p:spPr>
          <a:xfrm rot="5400000">
            <a:off x="584180" y="4274871"/>
            <a:ext cx="189663" cy="154658"/>
          </a:xfrm>
          <a:prstGeom prst="triangle">
            <a:avLst/>
          </a:prstGeom>
          <a:solidFill>
            <a:srgbClr val="F4BA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63" dirty="0">
              <a:latin typeface="+mn-ea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1F2866B1-430A-4940-AB39-1FCBE7FE6F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642" y="1660763"/>
            <a:ext cx="3256312" cy="2220507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92D6F3A-D081-4D05-A62D-8E7FCE40F3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0040" y="533106"/>
            <a:ext cx="3069984" cy="2220507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34B508B-6A1F-438B-9298-FFA206784B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6777" y="1486633"/>
            <a:ext cx="3074428" cy="2236495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32179919-A74D-4AB3-A690-35FBF954CE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90514" y="3853301"/>
            <a:ext cx="5128638" cy="733815"/>
          </a:xfrm>
          <a:prstGeom prst="rect">
            <a:avLst/>
          </a:prstGeom>
        </p:spPr>
      </p:pic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1458DFD7-B1C1-483E-AD08-0E465D544DE4}"/>
              </a:ext>
            </a:extLst>
          </p:cNvPr>
          <p:cNvCxnSpPr>
            <a:cxnSpLocks/>
          </p:cNvCxnSpPr>
          <p:nvPr/>
        </p:nvCxnSpPr>
        <p:spPr>
          <a:xfrm flipV="1">
            <a:off x="1943100" y="1616020"/>
            <a:ext cx="2844800" cy="10217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2305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2B3F9EF3-0CD7-BF45-A62B-CCE747692D8B}"/>
              </a:ext>
            </a:extLst>
          </p:cNvPr>
          <p:cNvSpPr/>
          <p:nvPr/>
        </p:nvSpPr>
        <p:spPr>
          <a:xfrm>
            <a:off x="235570" y="259482"/>
            <a:ext cx="9670430" cy="64265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63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3B28E24-544C-4B74-8F2C-E7F4BBBAC81A}"/>
              </a:ext>
            </a:extLst>
          </p:cNvPr>
          <p:cNvSpPr txBox="1"/>
          <p:nvPr/>
        </p:nvSpPr>
        <p:spPr>
          <a:xfrm>
            <a:off x="391169" y="1206788"/>
            <a:ext cx="4263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EC8A62"/>
                </a:solidFill>
                <a:latin typeface="+mn-ea"/>
              </a:rPr>
              <a:t>매장위치정보</a:t>
            </a:r>
            <a:endParaRPr lang="en-US" altLang="ko-KR" b="1" dirty="0">
              <a:solidFill>
                <a:srgbClr val="EC8A62"/>
              </a:solidFill>
              <a:latin typeface="+mn-ea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97742B75-B8B9-487E-B3B8-E5FF3049E6A0}"/>
              </a:ext>
            </a:extLst>
          </p:cNvPr>
          <p:cNvCxnSpPr>
            <a:cxnSpLocks/>
          </p:cNvCxnSpPr>
          <p:nvPr/>
        </p:nvCxnSpPr>
        <p:spPr>
          <a:xfrm>
            <a:off x="426551" y="1531376"/>
            <a:ext cx="9092601" cy="0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4180F67F-0724-4D66-A68F-0E73F2425794}"/>
              </a:ext>
            </a:extLst>
          </p:cNvPr>
          <p:cNvGrpSpPr/>
          <p:nvPr/>
        </p:nvGrpSpPr>
        <p:grpSpPr>
          <a:xfrm>
            <a:off x="486111" y="3344045"/>
            <a:ext cx="4073551" cy="585939"/>
            <a:chOff x="6657264" y="2669246"/>
            <a:chExt cx="2969181" cy="585939"/>
          </a:xfrm>
        </p:grpSpPr>
        <p:sp>
          <p:nvSpPr>
            <p:cNvPr id="66" name="삼각형 45">
              <a:extLst>
                <a:ext uri="{FF2B5EF4-FFF2-40B4-BE49-F238E27FC236}">
                  <a16:creationId xmlns:a16="http://schemas.microsoft.com/office/drawing/2014/main" id="{81BA3A99-2E6D-4C45-9040-29385300940B}"/>
                </a:ext>
              </a:extLst>
            </p:cNvPr>
            <p:cNvSpPr/>
            <p:nvPr/>
          </p:nvSpPr>
          <p:spPr>
            <a:xfrm rot="5400000">
              <a:off x="6652273" y="2730796"/>
              <a:ext cx="133104" cy="123122"/>
            </a:xfrm>
            <a:prstGeom prst="triangle">
              <a:avLst/>
            </a:prstGeom>
            <a:solidFill>
              <a:srgbClr val="F4BA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463">
                <a:latin typeface="+mn-ea"/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FF7742DA-91A1-4A0F-BD46-EF234665869B}"/>
                </a:ext>
              </a:extLst>
            </p:cNvPr>
            <p:cNvSpPr txBox="1"/>
            <p:nvPr/>
          </p:nvSpPr>
          <p:spPr>
            <a:xfrm>
              <a:off x="6812234" y="2669246"/>
              <a:ext cx="225483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1200" b="1" dirty="0">
                  <a:latin typeface="+mn-ea"/>
                </a:rPr>
                <a:t>지역별 매장 리스트 확인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2D945192-38BF-4D10-9B7B-47EF81C22699}"/>
                </a:ext>
              </a:extLst>
            </p:cNvPr>
            <p:cNvSpPr txBox="1"/>
            <p:nvPr/>
          </p:nvSpPr>
          <p:spPr>
            <a:xfrm>
              <a:off x="6657264" y="3001269"/>
              <a:ext cx="2969181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- AJAX</a:t>
              </a:r>
              <a:r>
                <a:rPr kumimoji="1" lang="ko-KR" altLang="en-US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를 이용하여</a:t>
              </a:r>
              <a:r>
                <a:rPr kumimoji="1" lang="en-US" altLang="ko-KR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, DB</a:t>
              </a:r>
              <a:r>
                <a:rPr kumimoji="1" lang="ko-KR" altLang="en-US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에 중복되는 </a:t>
              </a:r>
              <a:r>
                <a:rPr kumimoji="1" lang="en-US" altLang="ko-KR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ID</a:t>
              </a:r>
              <a:r>
                <a:rPr kumimoji="1" lang="ko-KR" altLang="en-US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가 있는지 체크하였습니다</a:t>
              </a:r>
              <a:r>
                <a:rPr kumimoji="1" lang="en-US" altLang="ko-KR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.</a:t>
              </a:r>
              <a:endParaRPr kumimoji="1" lang="ko-KR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FC324F95-CE82-4422-BEDA-C2A16B8DF20A}"/>
              </a:ext>
            </a:extLst>
          </p:cNvPr>
          <p:cNvGrpSpPr/>
          <p:nvPr/>
        </p:nvGrpSpPr>
        <p:grpSpPr>
          <a:xfrm>
            <a:off x="487582" y="4080937"/>
            <a:ext cx="4424609" cy="747521"/>
            <a:chOff x="6657264" y="2669246"/>
            <a:chExt cx="4424609" cy="747521"/>
          </a:xfrm>
        </p:grpSpPr>
        <p:sp>
          <p:nvSpPr>
            <p:cNvPr id="41" name="삼각형 45">
              <a:extLst>
                <a:ext uri="{FF2B5EF4-FFF2-40B4-BE49-F238E27FC236}">
                  <a16:creationId xmlns:a16="http://schemas.microsoft.com/office/drawing/2014/main" id="{D388C479-18A2-4B30-B7DE-E86629EFF036}"/>
                </a:ext>
              </a:extLst>
            </p:cNvPr>
            <p:cNvSpPr/>
            <p:nvPr/>
          </p:nvSpPr>
          <p:spPr>
            <a:xfrm rot="5400000">
              <a:off x="6652273" y="2730796"/>
              <a:ext cx="133104" cy="123122"/>
            </a:xfrm>
            <a:prstGeom prst="triangle">
              <a:avLst/>
            </a:prstGeom>
            <a:solidFill>
              <a:srgbClr val="F4BA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463">
                <a:latin typeface="+mn-ea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854B35D6-B20E-4DCA-BCCC-C1225D4E8A97}"/>
                </a:ext>
              </a:extLst>
            </p:cNvPr>
            <p:cNvSpPr txBox="1"/>
            <p:nvPr/>
          </p:nvSpPr>
          <p:spPr>
            <a:xfrm>
              <a:off x="6812234" y="2669246"/>
              <a:ext cx="32496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1200" b="1" dirty="0">
                  <a:latin typeface="+mn-ea"/>
                </a:rPr>
                <a:t>네이버 지도 </a:t>
              </a:r>
              <a:r>
                <a:rPr kumimoji="1" lang="en-US" altLang="ko-KR" sz="1200" b="1" dirty="0">
                  <a:latin typeface="+mn-ea"/>
                </a:rPr>
                <a:t>API</a:t>
              </a:r>
              <a:r>
                <a:rPr kumimoji="1" lang="ko-KR" altLang="en-US" sz="1200" b="1" dirty="0">
                  <a:latin typeface="+mn-ea"/>
                </a:rPr>
                <a:t>를 이용한 지도표시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2C6C55D3-CF49-4754-9993-C398102E70F9}"/>
                </a:ext>
              </a:extLst>
            </p:cNvPr>
            <p:cNvSpPr txBox="1"/>
            <p:nvPr/>
          </p:nvSpPr>
          <p:spPr>
            <a:xfrm>
              <a:off x="6657264" y="3001269"/>
              <a:ext cx="4424609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 - DB</a:t>
              </a:r>
              <a:r>
                <a:rPr kumimoji="1" lang="ko-KR" altLang="en-US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에 존재하는 지점의 위도 경도를 이용하여 지도 정보를 가져오고</a:t>
              </a:r>
              <a:r>
                <a:rPr kumimoji="1" lang="en-US" altLang="ko-KR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,</a:t>
              </a:r>
            </a:p>
            <a:p>
              <a:r>
                <a:rPr kumimoji="1" lang="en-US" altLang="ko-KR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   </a:t>
              </a:r>
              <a:r>
                <a:rPr kumimoji="1" lang="ko-KR" altLang="en-US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해당 지점에 마커를 이용하여 표시하였습니다</a:t>
              </a:r>
              <a:r>
                <a:rPr kumimoji="1" lang="en-US" altLang="ko-KR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.</a:t>
              </a:r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E9A104C5-DCA6-476A-B36A-C24365663F80}"/>
              </a:ext>
            </a:extLst>
          </p:cNvPr>
          <p:cNvGrpSpPr/>
          <p:nvPr/>
        </p:nvGrpSpPr>
        <p:grpSpPr>
          <a:xfrm>
            <a:off x="351449" y="452819"/>
            <a:ext cx="3866590" cy="646696"/>
            <a:chOff x="351449" y="452819"/>
            <a:chExt cx="3866590" cy="646696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7109E8D-2E3E-4019-90D4-2B39955242B8}"/>
                </a:ext>
              </a:extLst>
            </p:cNvPr>
            <p:cNvSpPr txBox="1"/>
            <p:nvPr/>
          </p:nvSpPr>
          <p:spPr>
            <a:xfrm>
              <a:off x="457379" y="853294"/>
              <a:ext cx="128227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>
                  <a:solidFill>
                    <a:schemeClr val="accent3">
                      <a:lumMod val="75000"/>
                    </a:schemeClr>
                  </a:solidFill>
                  <a:latin typeface="+mn-ea"/>
                </a:rPr>
                <a:t>인적사항</a:t>
              </a:r>
              <a:endParaRPr lang="ko-KR" altLang="en-US" sz="700" dirty="0">
                <a:solidFill>
                  <a:schemeClr val="accent3">
                    <a:lumMod val="75000"/>
                  </a:schemeClr>
                </a:solidFill>
                <a:latin typeface="+mn-ea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08B42251-6103-408A-B0BD-FB4213599EF3}"/>
                </a:ext>
              </a:extLst>
            </p:cNvPr>
            <p:cNvSpPr txBox="1"/>
            <p:nvPr/>
          </p:nvSpPr>
          <p:spPr>
            <a:xfrm>
              <a:off x="1164070" y="864362"/>
              <a:ext cx="830163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900" dirty="0">
                <a:solidFill>
                  <a:schemeClr val="accent3">
                    <a:lumMod val="75000"/>
                  </a:schemeClr>
                </a:solidFill>
                <a:latin typeface="+mn-ea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3C26D15E-0562-4100-9D37-6B58BA0C3DF2}"/>
                </a:ext>
              </a:extLst>
            </p:cNvPr>
            <p:cNvSpPr txBox="1"/>
            <p:nvPr/>
          </p:nvSpPr>
          <p:spPr>
            <a:xfrm>
              <a:off x="1164070" y="853294"/>
              <a:ext cx="128227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latin typeface="+mn-ea"/>
                </a:rPr>
                <a:t>PROJECTS</a:t>
              </a:r>
              <a:endParaRPr lang="ko-KR" altLang="en-US" sz="900" b="1" dirty="0">
                <a:latin typeface="+mn-ea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AFB963A3-23FA-4D8E-B55C-C688B4682869}"/>
                </a:ext>
              </a:extLst>
            </p:cNvPr>
            <p:cNvSpPr txBox="1"/>
            <p:nvPr/>
          </p:nvSpPr>
          <p:spPr>
            <a:xfrm>
              <a:off x="1994233" y="849992"/>
              <a:ext cx="119406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교내외활동</a:t>
              </a:r>
              <a:r>
                <a:rPr lang="en-US" altLang="ko-KR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/</a:t>
              </a:r>
              <a:r>
                <a:rPr lang="ko-KR" alt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자격증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C02FF3CE-CBA4-4A7B-A1FA-F6779D7FC304}"/>
                </a:ext>
              </a:extLst>
            </p:cNvPr>
            <p:cNvSpPr txBox="1"/>
            <p:nvPr/>
          </p:nvSpPr>
          <p:spPr>
            <a:xfrm>
              <a:off x="351449" y="452819"/>
              <a:ext cx="38665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rgbClr val="EC8A62"/>
                  </a:solidFill>
                  <a:latin typeface="+mn-ea"/>
                </a:rPr>
                <a:t>  </a:t>
              </a:r>
              <a:r>
                <a:rPr lang="en-US" altLang="ko-KR" b="1" dirty="0">
                  <a:solidFill>
                    <a:srgbClr val="EC8A62"/>
                  </a:solidFill>
                  <a:latin typeface="+mn-ea"/>
                </a:rPr>
                <a:t>[PORTFOLIO] </a:t>
              </a:r>
              <a:r>
                <a:rPr lang="ko-KR" altLang="en-US" b="1" dirty="0">
                  <a:solidFill>
                    <a:srgbClr val="EC8A62"/>
                  </a:solidFill>
                  <a:latin typeface="+mn-ea"/>
                </a:rPr>
                <a:t>쇼핑몰 사이트 구현</a:t>
              </a:r>
              <a:endParaRPr lang="ko-KR" altLang="en-US" sz="1000" b="1" dirty="0">
                <a:solidFill>
                  <a:srgbClr val="EC8A62"/>
                </a:solidFill>
                <a:latin typeface="+mn-ea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539B2051-79A0-48EC-8C32-EB96806C4C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551" y="1566690"/>
            <a:ext cx="4059739" cy="164948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0635317-1F25-4F7C-8DE7-103DDEA09C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1838" y="1650778"/>
            <a:ext cx="3937314" cy="3529058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C91AF50-2DD5-426F-B4E9-9D420BF2BC2B}"/>
              </a:ext>
            </a:extLst>
          </p:cNvPr>
          <p:cNvSpPr/>
          <p:nvPr/>
        </p:nvSpPr>
        <p:spPr>
          <a:xfrm>
            <a:off x="5555820" y="4885955"/>
            <a:ext cx="430653" cy="17749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B2179DC-9BD0-49CB-AAF1-6FD044D3314B}"/>
              </a:ext>
            </a:extLst>
          </p:cNvPr>
          <p:cNvCxnSpPr>
            <a:stCxn id="7" idx="3"/>
          </p:cNvCxnSpPr>
          <p:nvPr/>
        </p:nvCxnSpPr>
        <p:spPr>
          <a:xfrm flipV="1">
            <a:off x="5986473" y="4620709"/>
            <a:ext cx="1042977" cy="353992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8D0C780-9EB1-4AC5-A966-E144564EB683}"/>
              </a:ext>
            </a:extLst>
          </p:cNvPr>
          <p:cNvSpPr txBox="1"/>
          <p:nvPr/>
        </p:nvSpPr>
        <p:spPr>
          <a:xfrm>
            <a:off x="6264620" y="4724770"/>
            <a:ext cx="1285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accent2"/>
                </a:solidFill>
                <a:latin typeface="+mn-ea"/>
              </a:rPr>
              <a:t>click</a:t>
            </a:r>
            <a:endParaRPr lang="ko-KR" altLang="en-US" sz="1400" dirty="0">
              <a:solidFill>
                <a:schemeClr val="accent2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48879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[피티빵빵 템플릿 10] 포트폴리오 템플릿" id="{67AFF043-D55F-C240-A994-2855FEAC5158}" vid="{F346FD73-7CB5-304A-825D-0BE441E5BCCE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테마</Template>
  <TotalTime>878</TotalTime>
  <Words>1413</Words>
  <Application>Microsoft Office PowerPoint</Application>
  <PresentationFormat>A4 용지(210x297mm)</PresentationFormat>
  <Paragraphs>233</Paragraphs>
  <Slides>19</Slides>
  <Notes>12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7" baseType="lpstr">
      <vt:lpstr>dotum</vt:lpstr>
      <vt:lpstr>KoreanYNMYTL</vt:lpstr>
      <vt:lpstr>NanumBarunGothic</vt:lpstr>
      <vt:lpstr>맑은 고딕</vt:lpstr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na yeon kim</dc:creator>
  <cp:lastModifiedBy>a</cp:lastModifiedBy>
  <cp:revision>86</cp:revision>
  <dcterms:created xsi:type="dcterms:W3CDTF">2019-05-09T15:54:43Z</dcterms:created>
  <dcterms:modified xsi:type="dcterms:W3CDTF">2021-07-26T07:16:57Z</dcterms:modified>
</cp:coreProperties>
</file>